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8" r:id="rId4"/>
  </p:sldMasterIdLst>
  <p:notesMasterIdLst>
    <p:notesMasterId r:id="rId19"/>
  </p:notesMasterIdLst>
  <p:sldIdLst>
    <p:sldId id="256" r:id="rId5"/>
    <p:sldId id="292" r:id="rId6"/>
    <p:sldId id="288" r:id="rId7"/>
    <p:sldId id="289" r:id="rId8"/>
    <p:sldId id="290" r:id="rId9"/>
    <p:sldId id="291" r:id="rId10"/>
    <p:sldId id="283" r:id="rId11"/>
    <p:sldId id="284" r:id="rId12"/>
    <p:sldId id="287" r:id="rId13"/>
    <p:sldId id="260" r:id="rId14"/>
    <p:sldId id="293" r:id="rId15"/>
    <p:sldId id="294" r:id="rId16"/>
    <p:sldId id="273" r:id="rId17"/>
    <p:sldId id="295"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270"/>
    <p:restoredTop sz="94719"/>
  </p:normalViewPr>
  <p:slideViewPr>
    <p:cSldViewPr snapToGrid="0">
      <p:cViewPr varScale="1">
        <p:scale>
          <a:sx n="74" d="100"/>
          <a:sy n="74" d="100"/>
        </p:scale>
        <p:origin x="72" y="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CCFC73F8-D81E-8946-B962-B571E9981699}" type="datetimeFigureOut">
              <a:rPr lang="en-US" smtClean="0"/>
              <a:t>11/18/2024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2E148200-5E0E-B143-856C-AB2290662591}" type="slidenum">
              <a:rPr lang="en-US" smtClean="0"/>
              <a:t>‹#›</a:t>
            </a:fld>
            <a:endParaRPr lang="en-US" dirty="0"/>
          </a:p>
        </p:txBody>
      </p:sp>
    </p:spTree>
    <p:extLst>
      <p:ext uri="{BB962C8B-B14F-4D97-AF65-F5344CB8AC3E}">
        <p14:creationId xmlns:p14="http://schemas.microsoft.com/office/powerpoint/2010/main" val="4176059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F535A-6EC5-F2FD-F0C2-132039F8CE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7572FD94-F979-A6F7-3634-50A633D0EF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9EE8140-5CD2-60C3-07BA-6D305C5C9C74}"/>
              </a:ext>
            </a:extLst>
          </p:cNvPr>
          <p:cNvSpPr>
            <a:spLocks noGrp="1"/>
          </p:cNvSpPr>
          <p:nvPr>
            <p:ph type="dt" sz="half" idx="10"/>
          </p:nvPr>
        </p:nvSpPr>
        <p:spPr/>
        <p:txBody>
          <a:bodyPr/>
          <a:lstStyle/>
          <a:p>
            <a:fld id="{8B524D9E-2F1D-D243-A1D2-5721909D78B0}" type="datetime1">
              <a:rPr lang="en-CA" smtClean="0"/>
              <a:t>2024-11-18</a:t>
            </a:fld>
            <a:endParaRPr lang="en-US" dirty="0"/>
          </a:p>
        </p:txBody>
      </p:sp>
      <p:sp>
        <p:nvSpPr>
          <p:cNvPr id="5" name="Footer Placeholder 4">
            <a:extLst>
              <a:ext uri="{FF2B5EF4-FFF2-40B4-BE49-F238E27FC236}">
                <a16:creationId xmlns:a16="http://schemas.microsoft.com/office/drawing/2014/main" id="{1FF3C344-C258-6E33-B04A-2CE272748F12}"/>
              </a:ext>
            </a:extLst>
          </p:cNvPr>
          <p:cNvSpPr>
            <a:spLocks noGrp="1"/>
          </p:cNvSpPr>
          <p:nvPr>
            <p:ph type="ftr" sz="quarter" idx="11"/>
          </p:nvPr>
        </p:nvSpPr>
        <p:spPr/>
        <p:txBody>
          <a:bodyPr/>
          <a:lstStyle/>
          <a:p>
            <a:r>
              <a:rPr lang="en-US" dirty="0"/>
              <a:t>RTAM Treasurers Report</a:t>
            </a:r>
          </a:p>
        </p:txBody>
      </p:sp>
      <p:sp>
        <p:nvSpPr>
          <p:cNvPr id="6" name="Slide Number Placeholder 5">
            <a:extLst>
              <a:ext uri="{FF2B5EF4-FFF2-40B4-BE49-F238E27FC236}">
                <a16:creationId xmlns:a16="http://schemas.microsoft.com/office/drawing/2014/main" id="{9563E1C4-A227-4644-483E-AA9ABB59DE8A}"/>
              </a:ext>
            </a:extLst>
          </p:cNvPr>
          <p:cNvSpPr>
            <a:spLocks noGrp="1"/>
          </p:cNvSpPr>
          <p:nvPr>
            <p:ph type="sldNum" sz="quarter" idx="12"/>
          </p:nvPr>
        </p:nvSpPr>
        <p:spPr/>
        <p:txBody>
          <a:bodyPr/>
          <a:lstStyle/>
          <a:p>
            <a:fld id="{E5DBDCAD-C726-D94D-96EA-E460A5E96C33}" type="slidenum">
              <a:rPr lang="en-US" smtClean="0"/>
              <a:t>‹#›</a:t>
            </a:fld>
            <a:endParaRPr lang="en-US" dirty="0"/>
          </a:p>
        </p:txBody>
      </p:sp>
    </p:spTree>
    <p:extLst>
      <p:ext uri="{BB962C8B-B14F-4D97-AF65-F5344CB8AC3E}">
        <p14:creationId xmlns:p14="http://schemas.microsoft.com/office/powerpoint/2010/main" val="2273462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4761B-78BF-B2A5-26B9-7DD62B1E97B2}"/>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E89A3FD-E07A-0DD9-42E6-2F0FB49FEE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D72D9E-8EC7-04D4-30DE-3BEA1EFF067E}"/>
              </a:ext>
            </a:extLst>
          </p:cNvPr>
          <p:cNvSpPr>
            <a:spLocks noGrp="1"/>
          </p:cNvSpPr>
          <p:nvPr>
            <p:ph type="dt" sz="half" idx="10"/>
          </p:nvPr>
        </p:nvSpPr>
        <p:spPr/>
        <p:txBody>
          <a:bodyPr/>
          <a:lstStyle/>
          <a:p>
            <a:fld id="{E79B2BD0-4972-4047-9C0C-B24776CEF1EA}" type="datetime1">
              <a:rPr lang="en-CA" smtClean="0"/>
              <a:t>2024-11-18</a:t>
            </a:fld>
            <a:endParaRPr lang="en-US" dirty="0"/>
          </a:p>
        </p:txBody>
      </p:sp>
      <p:sp>
        <p:nvSpPr>
          <p:cNvPr id="5" name="Footer Placeholder 4">
            <a:extLst>
              <a:ext uri="{FF2B5EF4-FFF2-40B4-BE49-F238E27FC236}">
                <a16:creationId xmlns:a16="http://schemas.microsoft.com/office/drawing/2014/main" id="{01E3FA86-EA5D-5014-3901-369B64145027}"/>
              </a:ext>
            </a:extLst>
          </p:cNvPr>
          <p:cNvSpPr>
            <a:spLocks noGrp="1"/>
          </p:cNvSpPr>
          <p:nvPr>
            <p:ph type="ftr" sz="quarter" idx="11"/>
          </p:nvPr>
        </p:nvSpPr>
        <p:spPr/>
        <p:txBody>
          <a:bodyPr/>
          <a:lstStyle/>
          <a:p>
            <a:r>
              <a:rPr lang="en-US" dirty="0"/>
              <a:t>RTAM Treasurers Report</a:t>
            </a:r>
          </a:p>
        </p:txBody>
      </p:sp>
      <p:sp>
        <p:nvSpPr>
          <p:cNvPr id="6" name="Slide Number Placeholder 5">
            <a:extLst>
              <a:ext uri="{FF2B5EF4-FFF2-40B4-BE49-F238E27FC236}">
                <a16:creationId xmlns:a16="http://schemas.microsoft.com/office/drawing/2014/main" id="{D3983AA8-6218-B39E-9BB2-5A6E6124E3B7}"/>
              </a:ext>
            </a:extLst>
          </p:cNvPr>
          <p:cNvSpPr>
            <a:spLocks noGrp="1"/>
          </p:cNvSpPr>
          <p:nvPr>
            <p:ph type="sldNum" sz="quarter" idx="12"/>
          </p:nvPr>
        </p:nvSpPr>
        <p:spPr/>
        <p:txBody>
          <a:bodyPr/>
          <a:lstStyle/>
          <a:p>
            <a:fld id="{E5DBDCAD-C726-D94D-96EA-E460A5E96C33}" type="slidenum">
              <a:rPr lang="en-US" smtClean="0"/>
              <a:t>‹#›</a:t>
            </a:fld>
            <a:endParaRPr lang="en-US" dirty="0"/>
          </a:p>
        </p:txBody>
      </p:sp>
    </p:spTree>
    <p:extLst>
      <p:ext uri="{BB962C8B-B14F-4D97-AF65-F5344CB8AC3E}">
        <p14:creationId xmlns:p14="http://schemas.microsoft.com/office/powerpoint/2010/main" val="871712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88C1FB-8E08-6B1D-0B4B-761914ECA2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D1C07F9-B6B0-DB3E-14F6-9A9FB27308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1B8420F-E282-32B1-FB7A-1773E7EE41CF}"/>
              </a:ext>
            </a:extLst>
          </p:cNvPr>
          <p:cNvSpPr>
            <a:spLocks noGrp="1"/>
          </p:cNvSpPr>
          <p:nvPr>
            <p:ph type="dt" sz="half" idx="10"/>
          </p:nvPr>
        </p:nvSpPr>
        <p:spPr/>
        <p:txBody>
          <a:bodyPr/>
          <a:lstStyle/>
          <a:p>
            <a:fld id="{DA80CCC3-46D3-F34D-9432-BB25C36261F0}" type="datetime1">
              <a:rPr lang="en-CA" smtClean="0"/>
              <a:t>2024-11-18</a:t>
            </a:fld>
            <a:endParaRPr lang="en-US" dirty="0"/>
          </a:p>
        </p:txBody>
      </p:sp>
      <p:sp>
        <p:nvSpPr>
          <p:cNvPr id="5" name="Footer Placeholder 4">
            <a:extLst>
              <a:ext uri="{FF2B5EF4-FFF2-40B4-BE49-F238E27FC236}">
                <a16:creationId xmlns:a16="http://schemas.microsoft.com/office/drawing/2014/main" id="{9AAEDF62-D9AA-87A6-F4A9-14DFF38C19FD}"/>
              </a:ext>
            </a:extLst>
          </p:cNvPr>
          <p:cNvSpPr>
            <a:spLocks noGrp="1"/>
          </p:cNvSpPr>
          <p:nvPr>
            <p:ph type="ftr" sz="quarter" idx="11"/>
          </p:nvPr>
        </p:nvSpPr>
        <p:spPr/>
        <p:txBody>
          <a:bodyPr/>
          <a:lstStyle/>
          <a:p>
            <a:r>
              <a:rPr lang="en-US" dirty="0"/>
              <a:t>RTAM Treasurers Report</a:t>
            </a:r>
          </a:p>
        </p:txBody>
      </p:sp>
      <p:sp>
        <p:nvSpPr>
          <p:cNvPr id="6" name="Slide Number Placeholder 5">
            <a:extLst>
              <a:ext uri="{FF2B5EF4-FFF2-40B4-BE49-F238E27FC236}">
                <a16:creationId xmlns:a16="http://schemas.microsoft.com/office/drawing/2014/main" id="{6BF8A01F-DDAF-6E92-B7A1-1B907729642E}"/>
              </a:ext>
            </a:extLst>
          </p:cNvPr>
          <p:cNvSpPr>
            <a:spLocks noGrp="1"/>
          </p:cNvSpPr>
          <p:nvPr>
            <p:ph type="sldNum" sz="quarter" idx="12"/>
          </p:nvPr>
        </p:nvSpPr>
        <p:spPr/>
        <p:txBody>
          <a:bodyPr/>
          <a:lstStyle/>
          <a:p>
            <a:fld id="{E5DBDCAD-C726-D94D-96EA-E460A5E96C33}" type="slidenum">
              <a:rPr lang="en-US" smtClean="0"/>
              <a:t>‹#›</a:t>
            </a:fld>
            <a:endParaRPr lang="en-US" dirty="0"/>
          </a:p>
        </p:txBody>
      </p:sp>
    </p:spTree>
    <p:extLst>
      <p:ext uri="{BB962C8B-B14F-4D97-AF65-F5344CB8AC3E}">
        <p14:creationId xmlns:p14="http://schemas.microsoft.com/office/powerpoint/2010/main" val="3705637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10398-1E42-1117-E133-CC144B696E8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80653A3-31A6-8524-E2AD-D1D2D2076A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DC70474-F9E8-1B90-A06F-02A0A898E9F5}"/>
              </a:ext>
            </a:extLst>
          </p:cNvPr>
          <p:cNvSpPr>
            <a:spLocks noGrp="1"/>
          </p:cNvSpPr>
          <p:nvPr>
            <p:ph type="dt" sz="half" idx="10"/>
          </p:nvPr>
        </p:nvSpPr>
        <p:spPr/>
        <p:txBody>
          <a:bodyPr/>
          <a:lstStyle/>
          <a:p>
            <a:fld id="{FF19A694-3F3D-5F4E-8F5B-FE6C9E76C519}" type="datetime1">
              <a:rPr lang="en-CA" smtClean="0"/>
              <a:t>2024-11-18</a:t>
            </a:fld>
            <a:endParaRPr lang="en-US" dirty="0"/>
          </a:p>
        </p:txBody>
      </p:sp>
      <p:sp>
        <p:nvSpPr>
          <p:cNvPr id="5" name="Footer Placeholder 4">
            <a:extLst>
              <a:ext uri="{FF2B5EF4-FFF2-40B4-BE49-F238E27FC236}">
                <a16:creationId xmlns:a16="http://schemas.microsoft.com/office/drawing/2014/main" id="{D561AD6C-1BA4-C2ED-EB50-DA8DE584BBE8}"/>
              </a:ext>
            </a:extLst>
          </p:cNvPr>
          <p:cNvSpPr>
            <a:spLocks noGrp="1"/>
          </p:cNvSpPr>
          <p:nvPr>
            <p:ph type="ftr" sz="quarter" idx="11"/>
          </p:nvPr>
        </p:nvSpPr>
        <p:spPr/>
        <p:txBody>
          <a:bodyPr/>
          <a:lstStyle/>
          <a:p>
            <a:r>
              <a:rPr lang="en-US" dirty="0"/>
              <a:t>RTAM Treasurers Report</a:t>
            </a:r>
          </a:p>
        </p:txBody>
      </p:sp>
      <p:sp>
        <p:nvSpPr>
          <p:cNvPr id="6" name="Slide Number Placeholder 5">
            <a:extLst>
              <a:ext uri="{FF2B5EF4-FFF2-40B4-BE49-F238E27FC236}">
                <a16:creationId xmlns:a16="http://schemas.microsoft.com/office/drawing/2014/main" id="{0097D5F0-EFB2-3540-1779-E945971C23EF}"/>
              </a:ext>
            </a:extLst>
          </p:cNvPr>
          <p:cNvSpPr>
            <a:spLocks noGrp="1"/>
          </p:cNvSpPr>
          <p:nvPr>
            <p:ph type="sldNum" sz="quarter" idx="12"/>
          </p:nvPr>
        </p:nvSpPr>
        <p:spPr/>
        <p:txBody>
          <a:bodyPr/>
          <a:lstStyle/>
          <a:p>
            <a:fld id="{E5DBDCAD-C726-D94D-96EA-E460A5E96C33}" type="slidenum">
              <a:rPr lang="en-US" smtClean="0"/>
              <a:t>‹#›</a:t>
            </a:fld>
            <a:endParaRPr lang="en-US" dirty="0"/>
          </a:p>
        </p:txBody>
      </p:sp>
    </p:spTree>
    <p:extLst>
      <p:ext uri="{BB962C8B-B14F-4D97-AF65-F5344CB8AC3E}">
        <p14:creationId xmlns:p14="http://schemas.microsoft.com/office/powerpoint/2010/main" val="2047922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AAB3C-14AD-C583-634B-2E95502C87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286CA09A-3976-BC26-7F95-3CAE9BB967D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CF6B8E-C57E-2498-1FCB-B9C8368079B7}"/>
              </a:ext>
            </a:extLst>
          </p:cNvPr>
          <p:cNvSpPr>
            <a:spLocks noGrp="1"/>
          </p:cNvSpPr>
          <p:nvPr>
            <p:ph type="dt" sz="half" idx="10"/>
          </p:nvPr>
        </p:nvSpPr>
        <p:spPr/>
        <p:txBody>
          <a:bodyPr/>
          <a:lstStyle/>
          <a:p>
            <a:fld id="{21EBD7EA-3447-B643-8D64-37B9C989A41B}" type="datetime1">
              <a:rPr lang="en-CA" smtClean="0"/>
              <a:t>2024-11-18</a:t>
            </a:fld>
            <a:endParaRPr lang="en-US" dirty="0"/>
          </a:p>
        </p:txBody>
      </p:sp>
      <p:sp>
        <p:nvSpPr>
          <p:cNvPr id="5" name="Footer Placeholder 4">
            <a:extLst>
              <a:ext uri="{FF2B5EF4-FFF2-40B4-BE49-F238E27FC236}">
                <a16:creationId xmlns:a16="http://schemas.microsoft.com/office/drawing/2014/main" id="{21D94732-061E-1375-DE43-B417C8B7322B}"/>
              </a:ext>
            </a:extLst>
          </p:cNvPr>
          <p:cNvSpPr>
            <a:spLocks noGrp="1"/>
          </p:cNvSpPr>
          <p:nvPr>
            <p:ph type="ftr" sz="quarter" idx="11"/>
          </p:nvPr>
        </p:nvSpPr>
        <p:spPr/>
        <p:txBody>
          <a:bodyPr/>
          <a:lstStyle/>
          <a:p>
            <a:r>
              <a:rPr lang="en-US" dirty="0"/>
              <a:t>RTAM Treasurers Report</a:t>
            </a:r>
          </a:p>
        </p:txBody>
      </p:sp>
      <p:sp>
        <p:nvSpPr>
          <p:cNvPr id="6" name="Slide Number Placeholder 5">
            <a:extLst>
              <a:ext uri="{FF2B5EF4-FFF2-40B4-BE49-F238E27FC236}">
                <a16:creationId xmlns:a16="http://schemas.microsoft.com/office/drawing/2014/main" id="{EBC1214B-32CD-2527-B67A-329C9EDB1213}"/>
              </a:ext>
            </a:extLst>
          </p:cNvPr>
          <p:cNvSpPr>
            <a:spLocks noGrp="1"/>
          </p:cNvSpPr>
          <p:nvPr>
            <p:ph type="sldNum" sz="quarter" idx="12"/>
          </p:nvPr>
        </p:nvSpPr>
        <p:spPr/>
        <p:txBody>
          <a:bodyPr/>
          <a:lstStyle/>
          <a:p>
            <a:fld id="{E5DBDCAD-C726-D94D-96EA-E460A5E96C33}" type="slidenum">
              <a:rPr lang="en-US" smtClean="0"/>
              <a:t>‹#›</a:t>
            </a:fld>
            <a:endParaRPr lang="en-US" dirty="0"/>
          </a:p>
        </p:txBody>
      </p:sp>
    </p:spTree>
    <p:extLst>
      <p:ext uri="{BB962C8B-B14F-4D97-AF65-F5344CB8AC3E}">
        <p14:creationId xmlns:p14="http://schemas.microsoft.com/office/powerpoint/2010/main" val="3719768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D7A7C-6B4A-1E84-4FCC-308707A49DA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67636DF-E3EC-7CBA-65A0-490B92934E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32BA0047-6F75-CD33-EEAD-94318B0012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0983D655-06D3-30A1-99F0-43E7A15E4006}"/>
              </a:ext>
            </a:extLst>
          </p:cNvPr>
          <p:cNvSpPr>
            <a:spLocks noGrp="1"/>
          </p:cNvSpPr>
          <p:nvPr>
            <p:ph type="dt" sz="half" idx="10"/>
          </p:nvPr>
        </p:nvSpPr>
        <p:spPr/>
        <p:txBody>
          <a:bodyPr/>
          <a:lstStyle/>
          <a:p>
            <a:fld id="{374AF2A8-F706-824E-9D7D-BC44601EA075}" type="datetime1">
              <a:rPr lang="en-CA" smtClean="0"/>
              <a:t>2024-11-18</a:t>
            </a:fld>
            <a:endParaRPr lang="en-US" dirty="0"/>
          </a:p>
        </p:txBody>
      </p:sp>
      <p:sp>
        <p:nvSpPr>
          <p:cNvPr id="6" name="Footer Placeholder 5">
            <a:extLst>
              <a:ext uri="{FF2B5EF4-FFF2-40B4-BE49-F238E27FC236}">
                <a16:creationId xmlns:a16="http://schemas.microsoft.com/office/drawing/2014/main" id="{5C385FBF-0D50-50D4-3C96-4E7E6B378E51}"/>
              </a:ext>
            </a:extLst>
          </p:cNvPr>
          <p:cNvSpPr>
            <a:spLocks noGrp="1"/>
          </p:cNvSpPr>
          <p:nvPr>
            <p:ph type="ftr" sz="quarter" idx="11"/>
          </p:nvPr>
        </p:nvSpPr>
        <p:spPr/>
        <p:txBody>
          <a:bodyPr/>
          <a:lstStyle/>
          <a:p>
            <a:r>
              <a:rPr lang="en-US" dirty="0"/>
              <a:t>RTAM Treasurers Report</a:t>
            </a:r>
          </a:p>
        </p:txBody>
      </p:sp>
      <p:sp>
        <p:nvSpPr>
          <p:cNvPr id="7" name="Slide Number Placeholder 6">
            <a:extLst>
              <a:ext uri="{FF2B5EF4-FFF2-40B4-BE49-F238E27FC236}">
                <a16:creationId xmlns:a16="http://schemas.microsoft.com/office/drawing/2014/main" id="{311D05FA-B0E0-DD6C-17FB-41EED4FE793B}"/>
              </a:ext>
            </a:extLst>
          </p:cNvPr>
          <p:cNvSpPr>
            <a:spLocks noGrp="1"/>
          </p:cNvSpPr>
          <p:nvPr>
            <p:ph type="sldNum" sz="quarter" idx="12"/>
          </p:nvPr>
        </p:nvSpPr>
        <p:spPr/>
        <p:txBody>
          <a:bodyPr/>
          <a:lstStyle/>
          <a:p>
            <a:fld id="{E5DBDCAD-C726-D94D-96EA-E460A5E96C33}" type="slidenum">
              <a:rPr lang="en-US" smtClean="0"/>
              <a:t>‹#›</a:t>
            </a:fld>
            <a:endParaRPr lang="en-US" dirty="0"/>
          </a:p>
        </p:txBody>
      </p:sp>
    </p:spTree>
    <p:extLst>
      <p:ext uri="{BB962C8B-B14F-4D97-AF65-F5344CB8AC3E}">
        <p14:creationId xmlns:p14="http://schemas.microsoft.com/office/powerpoint/2010/main" val="900775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B66CF-D774-A949-4D6E-7831F5E67A6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AB737B0-78F1-C306-2DAB-10BFA5388C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432AF8-D52E-AB89-3B06-A156AAE0D1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564EAD1-2589-5124-BD64-9E11517C7C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F76A1A-70C1-4E03-4F31-F61965DDEE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381BB231-C37D-6692-46EA-9BC428CEAE33}"/>
              </a:ext>
            </a:extLst>
          </p:cNvPr>
          <p:cNvSpPr>
            <a:spLocks noGrp="1"/>
          </p:cNvSpPr>
          <p:nvPr>
            <p:ph type="dt" sz="half" idx="10"/>
          </p:nvPr>
        </p:nvSpPr>
        <p:spPr/>
        <p:txBody>
          <a:bodyPr/>
          <a:lstStyle/>
          <a:p>
            <a:fld id="{FDB012C8-FA3A-9B44-AB6A-9E947DA38E93}" type="datetime1">
              <a:rPr lang="en-CA" smtClean="0"/>
              <a:t>2024-11-18</a:t>
            </a:fld>
            <a:endParaRPr lang="en-US" dirty="0"/>
          </a:p>
        </p:txBody>
      </p:sp>
      <p:sp>
        <p:nvSpPr>
          <p:cNvPr id="8" name="Footer Placeholder 7">
            <a:extLst>
              <a:ext uri="{FF2B5EF4-FFF2-40B4-BE49-F238E27FC236}">
                <a16:creationId xmlns:a16="http://schemas.microsoft.com/office/drawing/2014/main" id="{64A1BC96-7431-035A-7944-94CB7848D8F7}"/>
              </a:ext>
            </a:extLst>
          </p:cNvPr>
          <p:cNvSpPr>
            <a:spLocks noGrp="1"/>
          </p:cNvSpPr>
          <p:nvPr>
            <p:ph type="ftr" sz="quarter" idx="11"/>
          </p:nvPr>
        </p:nvSpPr>
        <p:spPr/>
        <p:txBody>
          <a:bodyPr/>
          <a:lstStyle/>
          <a:p>
            <a:r>
              <a:rPr lang="en-US" dirty="0"/>
              <a:t>RTAM Treasurers Report</a:t>
            </a:r>
          </a:p>
        </p:txBody>
      </p:sp>
      <p:sp>
        <p:nvSpPr>
          <p:cNvPr id="9" name="Slide Number Placeholder 8">
            <a:extLst>
              <a:ext uri="{FF2B5EF4-FFF2-40B4-BE49-F238E27FC236}">
                <a16:creationId xmlns:a16="http://schemas.microsoft.com/office/drawing/2014/main" id="{5893D222-5D9C-74F1-F717-F93A39D84CCC}"/>
              </a:ext>
            </a:extLst>
          </p:cNvPr>
          <p:cNvSpPr>
            <a:spLocks noGrp="1"/>
          </p:cNvSpPr>
          <p:nvPr>
            <p:ph type="sldNum" sz="quarter" idx="12"/>
          </p:nvPr>
        </p:nvSpPr>
        <p:spPr/>
        <p:txBody>
          <a:bodyPr/>
          <a:lstStyle/>
          <a:p>
            <a:fld id="{E5DBDCAD-C726-D94D-96EA-E460A5E96C33}" type="slidenum">
              <a:rPr lang="en-US" smtClean="0"/>
              <a:t>‹#›</a:t>
            </a:fld>
            <a:endParaRPr lang="en-US" dirty="0"/>
          </a:p>
        </p:txBody>
      </p:sp>
    </p:spTree>
    <p:extLst>
      <p:ext uri="{BB962C8B-B14F-4D97-AF65-F5344CB8AC3E}">
        <p14:creationId xmlns:p14="http://schemas.microsoft.com/office/powerpoint/2010/main" val="78894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61C4F-8A9B-E75E-8F2B-643CAFEF48E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D188478-0A86-EBBD-8F36-ACAE6CDBAF31}"/>
              </a:ext>
            </a:extLst>
          </p:cNvPr>
          <p:cNvSpPr>
            <a:spLocks noGrp="1"/>
          </p:cNvSpPr>
          <p:nvPr>
            <p:ph type="dt" sz="half" idx="10"/>
          </p:nvPr>
        </p:nvSpPr>
        <p:spPr/>
        <p:txBody>
          <a:bodyPr/>
          <a:lstStyle/>
          <a:p>
            <a:fld id="{315DB4C9-030F-344E-9388-6920B77D71B1}" type="datetime1">
              <a:rPr lang="en-CA" smtClean="0"/>
              <a:t>2024-11-18</a:t>
            </a:fld>
            <a:endParaRPr lang="en-US" dirty="0"/>
          </a:p>
        </p:txBody>
      </p:sp>
      <p:sp>
        <p:nvSpPr>
          <p:cNvPr id="4" name="Footer Placeholder 3">
            <a:extLst>
              <a:ext uri="{FF2B5EF4-FFF2-40B4-BE49-F238E27FC236}">
                <a16:creationId xmlns:a16="http://schemas.microsoft.com/office/drawing/2014/main" id="{EAEB1799-5032-6D47-87CB-5A50681F52DB}"/>
              </a:ext>
            </a:extLst>
          </p:cNvPr>
          <p:cNvSpPr>
            <a:spLocks noGrp="1"/>
          </p:cNvSpPr>
          <p:nvPr>
            <p:ph type="ftr" sz="quarter" idx="11"/>
          </p:nvPr>
        </p:nvSpPr>
        <p:spPr/>
        <p:txBody>
          <a:bodyPr/>
          <a:lstStyle/>
          <a:p>
            <a:r>
              <a:rPr lang="en-US" dirty="0"/>
              <a:t>RTAM Treasurers Report</a:t>
            </a:r>
          </a:p>
        </p:txBody>
      </p:sp>
      <p:sp>
        <p:nvSpPr>
          <p:cNvPr id="5" name="Slide Number Placeholder 4">
            <a:extLst>
              <a:ext uri="{FF2B5EF4-FFF2-40B4-BE49-F238E27FC236}">
                <a16:creationId xmlns:a16="http://schemas.microsoft.com/office/drawing/2014/main" id="{B415646B-2791-EFDE-03E6-00A665170EA9}"/>
              </a:ext>
            </a:extLst>
          </p:cNvPr>
          <p:cNvSpPr>
            <a:spLocks noGrp="1"/>
          </p:cNvSpPr>
          <p:nvPr>
            <p:ph type="sldNum" sz="quarter" idx="12"/>
          </p:nvPr>
        </p:nvSpPr>
        <p:spPr/>
        <p:txBody>
          <a:bodyPr/>
          <a:lstStyle/>
          <a:p>
            <a:fld id="{E5DBDCAD-C726-D94D-96EA-E460A5E96C33}" type="slidenum">
              <a:rPr lang="en-US" smtClean="0"/>
              <a:t>‹#›</a:t>
            </a:fld>
            <a:endParaRPr lang="en-US" dirty="0"/>
          </a:p>
        </p:txBody>
      </p:sp>
    </p:spTree>
    <p:extLst>
      <p:ext uri="{BB962C8B-B14F-4D97-AF65-F5344CB8AC3E}">
        <p14:creationId xmlns:p14="http://schemas.microsoft.com/office/powerpoint/2010/main" val="1717004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82F63F-6DEF-CD51-A399-37802A5C00B0}"/>
              </a:ext>
            </a:extLst>
          </p:cNvPr>
          <p:cNvSpPr>
            <a:spLocks noGrp="1"/>
          </p:cNvSpPr>
          <p:nvPr>
            <p:ph type="dt" sz="half" idx="10"/>
          </p:nvPr>
        </p:nvSpPr>
        <p:spPr/>
        <p:txBody>
          <a:bodyPr/>
          <a:lstStyle/>
          <a:p>
            <a:fld id="{8D507DE1-5AB0-1143-8946-1E2E26951ABD}" type="datetime1">
              <a:rPr lang="en-CA" smtClean="0"/>
              <a:t>2024-11-18</a:t>
            </a:fld>
            <a:endParaRPr lang="en-US" dirty="0"/>
          </a:p>
        </p:txBody>
      </p:sp>
      <p:sp>
        <p:nvSpPr>
          <p:cNvPr id="3" name="Footer Placeholder 2">
            <a:extLst>
              <a:ext uri="{FF2B5EF4-FFF2-40B4-BE49-F238E27FC236}">
                <a16:creationId xmlns:a16="http://schemas.microsoft.com/office/drawing/2014/main" id="{45177B16-F044-FC9B-54D2-4A2B881E7513}"/>
              </a:ext>
            </a:extLst>
          </p:cNvPr>
          <p:cNvSpPr>
            <a:spLocks noGrp="1"/>
          </p:cNvSpPr>
          <p:nvPr>
            <p:ph type="ftr" sz="quarter" idx="11"/>
          </p:nvPr>
        </p:nvSpPr>
        <p:spPr/>
        <p:txBody>
          <a:bodyPr/>
          <a:lstStyle/>
          <a:p>
            <a:r>
              <a:rPr lang="en-US" dirty="0"/>
              <a:t>RTAM Treasurers Report</a:t>
            </a:r>
          </a:p>
        </p:txBody>
      </p:sp>
      <p:sp>
        <p:nvSpPr>
          <p:cNvPr id="4" name="Slide Number Placeholder 3">
            <a:extLst>
              <a:ext uri="{FF2B5EF4-FFF2-40B4-BE49-F238E27FC236}">
                <a16:creationId xmlns:a16="http://schemas.microsoft.com/office/drawing/2014/main" id="{59CE97DB-9E3E-152E-C922-16BFB0D91AE4}"/>
              </a:ext>
            </a:extLst>
          </p:cNvPr>
          <p:cNvSpPr>
            <a:spLocks noGrp="1"/>
          </p:cNvSpPr>
          <p:nvPr>
            <p:ph type="sldNum" sz="quarter" idx="12"/>
          </p:nvPr>
        </p:nvSpPr>
        <p:spPr/>
        <p:txBody>
          <a:bodyPr/>
          <a:lstStyle/>
          <a:p>
            <a:fld id="{E5DBDCAD-C726-D94D-96EA-E460A5E96C33}" type="slidenum">
              <a:rPr lang="en-US" smtClean="0"/>
              <a:t>‹#›</a:t>
            </a:fld>
            <a:endParaRPr lang="en-US" dirty="0"/>
          </a:p>
        </p:txBody>
      </p:sp>
    </p:spTree>
    <p:extLst>
      <p:ext uri="{BB962C8B-B14F-4D97-AF65-F5344CB8AC3E}">
        <p14:creationId xmlns:p14="http://schemas.microsoft.com/office/powerpoint/2010/main" val="2535772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2D08D-0B32-9C03-19E1-86C2210763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38ACE39-D5E0-AF5B-D70D-331F37824E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52514FE-D396-03E3-2987-0C8938497D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1B72E3-9323-FDB5-0611-3FF41DB6F821}"/>
              </a:ext>
            </a:extLst>
          </p:cNvPr>
          <p:cNvSpPr>
            <a:spLocks noGrp="1"/>
          </p:cNvSpPr>
          <p:nvPr>
            <p:ph type="dt" sz="half" idx="10"/>
          </p:nvPr>
        </p:nvSpPr>
        <p:spPr/>
        <p:txBody>
          <a:bodyPr/>
          <a:lstStyle/>
          <a:p>
            <a:fld id="{BFE93982-6BC3-7946-8EA3-2E247F91725E}" type="datetime1">
              <a:rPr lang="en-CA" smtClean="0"/>
              <a:t>2024-11-18</a:t>
            </a:fld>
            <a:endParaRPr lang="en-US" dirty="0"/>
          </a:p>
        </p:txBody>
      </p:sp>
      <p:sp>
        <p:nvSpPr>
          <p:cNvPr id="6" name="Footer Placeholder 5">
            <a:extLst>
              <a:ext uri="{FF2B5EF4-FFF2-40B4-BE49-F238E27FC236}">
                <a16:creationId xmlns:a16="http://schemas.microsoft.com/office/drawing/2014/main" id="{D1A2B071-ADA5-D113-18E4-E253721E3C13}"/>
              </a:ext>
            </a:extLst>
          </p:cNvPr>
          <p:cNvSpPr>
            <a:spLocks noGrp="1"/>
          </p:cNvSpPr>
          <p:nvPr>
            <p:ph type="ftr" sz="quarter" idx="11"/>
          </p:nvPr>
        </p:nvSpPr>
        <p:spPr/>
        <p:txBody>
          <a:bodyPr/>
          <a:lstStyle/>
          <a:p>
            <a:r>
              <a:rPr lang="en-US" dirty="0"/>
              <a:t>RTAM Treasurers Report</a:t>
            </a:r>
          </a:p>
        </p:txBody>
      </p:sp>
      <p:sp>
        <p:nvSpPr>
          <p:cNvPr id="7" name="Slide Number Placeholder 6">
            <a:extLst>
              <a:ext uri="{FF2B5EF4-FFF2-40B4-BE49-F238E27FC236}">
                <a16:creationId xmlns:a16="http://schemas.microsoft.com/office/drawing/2014/main" id="{91478976-9C74-9178-FE2A-E79EE37AF60C}"/>
              </a:ext>
            </a:extLst>
          </p:cNvPr>
          <p:cNvSpPr>
            <a:spLocks noGrp="1"/>
          </p:cNvSpPr>
          <p:nvPr>
            <p:ph type="sldNum" sz="quarter" idx="12"/>
          </p:nvPr>
        </p:nvSpPr>
        <p:spPr/>
        <p:txBody>
          <a:bodyPr/>
          <a:lstStyle/>
          <a:p>
            <a:fld id="{E5DBDCAD-C726-D94D-96EA-E460A5E96C33}" type="slidenum">
              <a:rPr lang="en-US" smtClean="0"/>
              <a:t>‹#›</a:t>
            </a:fld>
            <a:endParaRPr lang="en-US" dirty="0"/>
          </a:p>
        </p:txBody>
      </p:sp>
    </p:spTree>
    <p:extLst>
      <p:ext uri="{BB962C8B-B14F-4D97-AF65-F5344CB8AC3E}">
        <p14:creationId xmlns:p14="http://schemas.microsoft.com/office/powerpoint/2010/main" val="1353190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32CF-F72E-73AC-1FA0-1D9A7DD7F2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B153B612-9C28-C80D-44C8-2509DB80A1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a:extLst>
              <a:ext uri="{FF2B5EF4-FFF2-40B4-BE49-F238E27FC236}">
                <a16:creationId xmlns:a16="http://schemas.microsoft.com/office/drawing/2014/main" id="{ECBC26B3-82C8-BD45-B909-492505911D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6158DC-6992-AD39-6CC9-1FF7571B5557}"/>
              </a:ext>
            </a:extLst>
          </p:cNvPr>
          <p:cNvSpPr>
            <a:spLocks noGrp="1"/>
          </p:cNvSpPr>
          <p:nvPr>
            <p:ph type="dt" sz="half" idx="10"/>
          </p:nvPr>
        </p:nvSpPr>
        <p:spPr/>
        <p:txBody>
          <a:bodyPr/>
          <a:lstStyle/>
          <a:p>
            <a:fld id="{B6993FAE-DC06-1D4C-B507-D0C8FF6E2DD0}" type="datetime1">
              <a:rPr lang="en-CA" smtClean="0"/>
              <a:t>2024-11-18</a:t>
            </a:fld>
            <a:endParaRPr lang="en-US" dirty="0"/>
          </a:p>
        </p:txBody>
      </p:sp>
      <p:sp>
        <p:nvSpPr>
          <p:cNvPr id="6" name="Footer Placeholder 5">
            <a:extLst>
              <a:ext uri="{FF2B5EF4-FFF2-40B4-BE49-F238E27FC236}">
                <a16:creationId xmlns:a16="http://schemas.microsoft.com/office/drawing/2014/main" id="{AF67E9C6-46A3-F115-D4FD-9ACB217D6434}"/>
              </a:ext>
            </a:extLst>
          </p:cNvPr>
          <p:cNvSpPr>
            <a:spLocks noGrp="1"/>
          </p:cNvSpPr>
          <p:nvPr>
            <p:ph type="ftr" sz="quarter" idx="11"/>
          </p:nvPr>
        </p:nvSpPr>
        <p:spPr/>
        <p:txBody>
          <a:bodyPr/>
          <a:lstStyle/>
          <a:p>
            <a:r>
              <a:rPr lang="en-US" dirty="0"/>
              <a:t>RTAM Treasurers Report</a:t>
            </a:r>
          </a:p>
        </p:txBody>
      </p:sp>
      <p:sp>
        <p:nvSpPr>
          <p:cNvPr id="7" name="Slide Number Placeholder 6">
            <a:extLst>
              <a:ext uri="{FF2B5EF4-FFF2-40B4-BE49-F238E27FC236}">
                <a16:creationId xmlns:a16="http://schemas.microsoft.com/office/drawing/2014/main" id="{250BD7F2-A1F6-6C32-E25E-C870FDB7B6EE}"/>
              </a:ext>
            </a:extLst>
          </p:cNvPr>
          <p:cNvSpPr>
            <a:spLocks noGrp="1"/>
          </p:cNvSpPr>
          <p:nvPr>
            <p:ph type="sldNum" sz="quarter" idx="12"/>
          </p:nvPr>
        </p:nvSpPr>
        <p:spPr/>
        <p:txBody>
          <a:bodyPr/>
          <a:lstStyle/>
          <a:p>
            <a:fld id="{E5DBDCAD-C726-D94D-96EA-E460A5E96C33}" type="slidenum">
              <a:rPr lang="en-US" smtClean="0"/>
              <a:t>‹#›</a:t>
            </a:fld>
            <a:endParaRPr lang="en-US" dirty="0"/>
          </a:p>
        </p:txBody>
      </p:sp>
    </p:spTree>
    <p:extLst>
      <p:ext uri="{BB962C8B-B14F-4D97-AF65-F5344CB8AC3E}">
        <p14:creationId xmlns:p14="http://schemas.microsoft.com/office/powerpoint/2010/main" val="28241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009014-5739-630D-A33D-C20FB058D4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B2CE551-9A4E-CE3B-884A-BED1846178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6641475-019F-07F1-2729-BAD204B665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21E7310-17A9-B243-9EA8-8BFACFB4A947}" type="datetime1">
              <a:rPr lang="en-CA" smtClean="0"/>
              <a:t>2024-11-18</a:t>
            </a:fld>
            <a:endParaRPr lang="en-US" dirty="0"/>
          </a:p>
        </p:txBody>
      </p:sp>
      <p:sp>
        <p:nvSpPr>
          <p:cNvPr id="5" name="Footer Placeholder 4">
            <a:extLst>
              <a:ext uri="{FF2B5EF4-FFF2-40B4-BE49-F238E27FC236}">
                <a16:creationId xmlns:a16="http://schemas.microsoft.com/office/drawing/2014/main" id="{1755289E-A42F-85FF-506A-BBD1424620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dirty="0"/>
              <a:t>RTAM Treasurers Report</a:t>
            </a:r>
          </a:p>
        </p:txBody>
      </p:sp>
      <p:sp>
        <p:nvSpPr>
          <p:cNvPr id="6" name="Slide Number Placeholder 5">
            <a:extLst>
              <a:ext uri="{FF2B5EF4-FFF2-40B4-BE49-F238E27FC236}">
                <a16:creationId xmlns:a16="http://schemas.microsoft.com/office/drawing/2014/main" id="{90FD1378-4206-6637-4782-92DF2EF52C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5DBDCAD-C726-D94D-96EA-E460A5E96C33}" type="slidenum">
              <a:rPr lang="en-US" smtClean="0"/>
              <a:t>‹#›</a:t>
            </a:fld>
            <a:endParaRPr lang="en-US" dirty="0"/>
          </a:p>
        </p:txBody>
      </p:sp>
    </p:spTree>
    <p:extLst>
      <p:ext uri="{BB962C8B-B14F-4D97-AF65-F5344CB8AC3E}">
        <p14:creationId xmlns:p14="http://schemas.microsoft.com/office/powerpoint/2010/main" val="309313573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03CA4-36D7-F2AD-DBCA-B66EA286DF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C540CC-3127-4BF6-72E5-641CBD35CD6D}"/>
              </a:ext>
            </a:extLst>
          </p:cNvPr>
          <p:cNvSpPr>
            <a:spLocks noGrp="1"/>
          </p:cNvSpPr>
          <p:nvPr>
            <p:ph type="ctrTitle"/>
          </p:nvPr>
        </p:nvSpPr>
        <p:spPr>
          <a:xfrm>
            <a:off x="1502229" y="976661"/>
            <a:ext cx="9144000" cy="767591"/>
          </a:xfrm>
        </p:spPr>
        <p:txBody>
          <a:bodyPr>
            <a:normAutofit/>
          </a:bodyPr>
          <a:lstStyle/>
          <a:p>
            <a:r>
              <a:rPr lang="en-US" sz="2400" b="1" dirty="0"/>
              <a:t>Jocelyne Fraser</a:t>
            </a:r>
            <a:br>
              <a:rPr lang="en-US" sz="2400" b="1" dirty="0"/>
            </a:br>
            <a:r>
              <a:rPr lang="en-US" sz="2400" b="1" dirty="0"/>
              <a:t>November 20, 2024 Annual General Meeting</a:t>
            </a:r>
          </a:p>
        </p:txBody>
      </p:sp>
      <p:sp>
        <p:nvSpPr>
          <p:cNvPr id="3" name="Subtitle 2">
            <a:extLst>
              <a:ext uri="{FF2B5EF4-FFF2-40B4-BE49-F238E27FC236}">
                <a16:creationId xmlns:a16="http://schemas.microsoft.com/office/drawing/2014/main" id="{C5FC6346-7BB2-7FCB-FCC9-EFC65A759E12}"/>
              </a:ext>
            </a:extLst>
          </p:cNvPr>
          <p:cNvSpPr>
            <a:spLocks noGrp="1"/>
          </p:cNvSpPr>
          <p:nvPr>
            <p:ph type="subTitle" idx="1"/>
          </p:nvPr>
        </p:nvSpPr>
        <p:spPr>
          <a:xfrm>
            <a:off x="333104" y="1915886"/>
            <a:ext cx="11482250" cy="4576354"/>
          </a:xfrm>
        </p:spPr>
        <p:txBody>
          <a:bodyPr vert="horz" lIns="91440" tIns="45720" rIns="91440" bIns="45720" rtlCol="0" anchor="t">
            <a:normAutofit lnSpcReduction="10000"/>
          </a:bodyPr>
          <a:lstStyle/>
          <a:p>
            <a:pPr algn="l"/>
            <a:r>
              <a:rPr lang="en-US" sz="3600" b="1" i="1" dirty="0"/>
              <a:t>To accomplish today……………</a:t>
            </a:r>
          </a:p>
          <a:p>
            <a:pPr algn="l"/>
            <a:endParaRPr lang="en-US" sz="2000" dirty="0"/>
          </a:p>
          <a:p>
            <a:pPr algn="l"/>
            <a:r>
              <a:rPr lang="en-US" sz="2800" dirty="0"/>
              <a:t>a. Review &amp; Receive the Audit Information as presented</a:t>
            </a:r>
          </a:p>
          <a:p>
            <a:pPr algn="l"/>
            <a:endParaRPr lang="en-US" sz="1200" dirty="0"/>
          </a:p>
          <a:p>
            <a:pPr algn="l"/>
            <a:r>
              <a:rPr lang="en-US" sz="2800" dirty="0"/>
              <a:t>b. Announcement the new Auditors  / Accountants for 2025-2026</a:t>
            </a:r>
          </a:p>
          <a:p>
            <a:pPr algn="l"/>
            <a:endParaRPr lang="en-US" sz="1000" dirty="0"/>
          </a:p>
          <a:p>
            <a:pPr algn="l"/>
            <a:r>
              <a:rPr lang="en-US" sz="2800" dirty="0"/>
              <a:t>c. Approval of Membership Fees for 2025-2026</a:t>
            </a:r>
          </a:p>
          <a:p>
            <a:pPr marL="342900" indent="-342900" algn="l">
              <a:buFont typeface="Arial" panose="020B0604020202020204" pitchFamily="34" charset="0"/>
              <a:buChar char="•"/>
            </a:pPr>
            <a:endParaRPr lang="en-US" sz="1200" dirty="0"/>
          </a:p>
          <a:p>
            <a:pPr algn="l"/>
            <a:r>
              <a:rPr lang="en-US" sz="2800" dirty="0"/>
              <a:t>d. Approval of changes to Reimbursement Amounts  (Claims Amount)</a:t>
            </a:r>
          </a:p>
          <a:p>
            <a:pPr marL="342900" indent="-342900" algn="l">
              <a:buFont typeface="Arial" panose="020B0604020202020204" pitchFamily="34" charset="0"/>
              <a:buChar char="•"/>
            </a:pPr>
            <a:endParaRPr lang="en-US" sz="1200" dirty="0"/>
          </a:p>
          <a:p>
            <a:pPr algn="l"/>
            <a:r>
              <a:rPr lang="en-US" sz="2800" dirty="0"/>
              <a:t>e. Approval of the RTAM Budget </a:t>
            </a:r>
          </a:p>
          <a:p>
            <a:pPr lvl="1" algn="l"/>
            <a:endParaRPr lang="en-US" sz="3200" dirty="0"/>
          </a:p>
          <a:p>
            <a:pPr marL="342900" indent="-342900" algn="l">
              <a:buFont typeface="Arial" panose="020B0604020202020204" pitchFamily="34" charset="0"/>
              <a:buChar char="•"/>
            </a:pPr>
            <a:endParaRPr lang="en-US" sz="3600" dirty="0"/>
          </a:p>
          <a:p>
            <a:pPr marL="342900" indent="-342900" algn="l">
              <a:buFont typeface="Arial" panose="020B0604020202020204" pitchFamily="34" charset="0"/>
              <a:buChar char="•"/>
            </a:pPr>
            <a:endParaRPr lang="en-US" sz="3600" dirty="0"/>
          </a:p>
        </p:txBody>
      </p:sp>
      <p:sp>
        <p:nvSpPr>
          <p:cNvPr id="4" name="TextBox 3">
            <a:extLst>
              <a:ext uri="{FF2B5EF4-FFF2-40B4-BE49-F238E27FC236}">
                <a16:creationId xmlns:a16="http://schemas.microsoft.com/office/drawing/2014/main" id="{2C58CEC0-6AF0-D516-BD52-29ECE54A9DCF}"/>
              </a:ext>
            </a:extLst>
          </p:cNvPr>
          <p:cNvSpPr txBox="1"/>
          <p:nvPr/>
        </p:nvSpPr>
        <p:spPr>
          <a:xfrm>
            <a:off x="914401" y="391886"/>
            <a:ext cx="9753600" cy="584775"/>
          </a:xfrm>
          <a:prstGeom prst="rect">
            <a:avLst/>
          </a:prstGeom>
          <a:noFill/>
        </p:spPr>
        <p:txBody>
          <a:bodyPr wrap="square" rtlCol="0">
            <a:spAutoFit/>
          </a:bodyPr>
          <a:lstStyle/>
          <a:p>
            <a:pPr algn="ctr"/>
            <a:r>
              <a:rPr lang="en-US" sz="3200" b="1" dirty="0"/>
              <a:t>RTAM Treasurers Report</a:t>
            </a:r>
          </a:p>
        </p:txBody>
      </p:sp>
      <p:pic>
        <p:nvPicPr>
          <p:cNvPr id="5" name="Picture 4">
            <a:extLst>
              <a:ext uri="{FF2B5EF4-FFF2-40B4-BE49-F238E27FC236}">
                <a16:creationId xmlns:a16="http://schemas.microsoft.com/office/drawing/2014/main" id="{13091400-8203-2C50-BEEA-0BF674589622}"/>
              </a:ext>
            </a:extLst>
          </p:cNvPr>
          <p:cNvPicPr>
            <a:picLocks noChangeAspect="1"/>
          </p:cNvPicPr>
          <p:nvPr/>
        </p:nvPicPr>
        <p:blipFill>
          <a:blip r:embed="rId2"/>
          <a:stretch>
            <a:fillRect/>
          </a:stretch>
        </p:blipFill>
        <p:spPr>
          <a:xfrm>
            <a:off x="10737328" y="163669"/>
            <a:ext cx="1186258" cy="1162652"/>
          </a:xfrm>
          <a:prstGeom prst="rect">
            <a:avLst/>
          </a:prstGeom>
        </p:spPr>
      </p:pic>
    </p:spTree>
    <p:extLst>
      <p:ext uri="{BB962C8B-B14F-4D97-AF65-F5344CB8AC3E}">
        <p14:creationId xmlns:p14="http://schemas.microsoft.com/office/powerpoint/2010/main" val="334763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D5392-25CD-CB1B-779F-CE171E8E392A}"/>
              </a:ext>
            </a:extLst>
          </p:cNvPr>
          <p:cNvSpPr>
            <a:spLocks noGrp="1"/>
          </p:cNvSpPr>
          <p:nvPr>
            <p:ph type="title"/>
          </p:nvPr>
        </p:nvSpPr>
        <p:spPr>
          <a:xfrm>
            <a:off x="838200" y="340964"/>
            <a:ext cx="10515600" cy="1611822"/>
          </a:xfrm>
        </p:spPr>
        <p:txBody>
          <a:bodyPr>
            <a:normAutofit/>
          </a:bodyPr>
          <a:lstStyle/>
          <a:p>
            <a:r>
              <a:rPr lang="en-US" sz="3600" b="1" dirty="0"/>
              <a:t>Auditors 2025-2026</a:t>
            </a:r>
          </a:p>
        </p:txBody>
      </p:sp>
      <p:sp>
        <p:nvSpPr>
          <p:cNvPr id="3" name="Content Placeholder 2">
            <a:extLst>
              <a:ext uri="{FF2B5EF4-FFF2-40B4-BE49-F238E27FC236}">
                <a16:creationId xmlns:a16="http://schemas.microsoft.com/office/drawing/2014/main" id="{3310A8FB-A261-2154-8B85-FF69928FB5A1}"/>
              </a:ext>
            </a:extLst>
          </p:cNvPr>
          <p:cNvSpPr>
            <a:spLocks noGrp="1"/>
          </p:cNvSpPr>
          <p:nvPr>
            <p:ph idx="1"/>
          </p:nvPr>
        </p:nvSpPr>
        <p:spPr>
          <a:xfrm>
            <a:off x="838200" y="1389767"/>
            <a:ext cx="10515600" cy="4351338"/>
          </a:xfrm>
        </p:spPr>
        <p:txBody>
          <a:bodyPr vert="horz" lIns="91440" tIns="45720" rIns="91440" bIns="45720" rtlCol="0" anchor="t">
            <a:normAutofit fontScale="92500"/>
          </a:bodyPr>
          <a:lstStyle/>
          <a:p>
            <a:pPr marL="0" indent="0">
              <a:buNone/>
            </a:pPr>
            <a:endParaRPr lang="en-US" sz="3500" dirty="0"/>
          </a:p>
          <a:p>
            <a:r>
              <a:rPr lang="en-US" sz="3500" dirty="0"/>
              <a:t>As RTAM looks to grow and update the organization, the Board would like a larger firm with more non-profit experience to help guide and support us in the future.</a:t>
            </a:r>
          </a:p>
          <a:p>
            <a:pPr marL="0" indent="0">
              <a:buNone/>
            </a:pPr>
            <a:endParaRPr lang="en-US" sz="4000" dirty="0"/>
          </a:p>
          <a:p>
            <a:r>
              <a:rPr lang="en-US" sz="3500" dirty="0"/>
              <a:t>For the 2024-2025 year the firm of </a:t>
            </a:r>
            <a:r>
              <a:rPr lang="en-US" sz="3500" b="1" i="1" dirty="0"/>
              <a:t>Scarrow and Donald Accountants </a:t>
            </a:r>
            <a:r>
              <a:rPr lang="en-US" sz="3500" dirty="0"/>
              <a:t>has been selected by the Board to manage our accounting and year end audit requirements .</a:t>
            </a:r>
          </a:p>
        </p:txBody>
      </p:sp>
      <p:pic>
        <p:nvPicPr>
          <p:cNvPr id="4" name="Picture 3">
            <a:extLst>
              <a:ext uri="{FF2B5EF4-FFF2-40B4-BE49-F238E27FC236}">
                <a16:creationId xmlns:a16="http://schemas.microsoft.com/office/drawing/2014/main" id="{CD08C4C3-7452-4E82-BB4C-3527622317AB}"/>
              </a:ext>
            </a:extLst>
          </p:cNvPr>
          <p:cNvPicPr>
            <a:picLocks noChangeAspect="1"/>
          </p:cNvPicPr>
          <p:nvPr/>
        </p:nvPicPr>
        <p:blipFill>
          <a:blip r:embed="rId2"/>
          <a:stretch>
            <a:fillRect/>
          </a:stretch>
        </p:blipFill>
        <p:spPr>
          <a:xfrm>
            <a:off x="10844378" y="136525"/>
            <a:ext cx="1225402" cy="1201016"/>
          </a:xfrm>
          <a:prstGeom prst="rect">
            <a:avLst/>
          </a:prstGeom>
        </p:spPr>
      </p:pic>
      <p:sp>
        <p:nvSpPr>
          <p:cNvPr id="5" name="Date Placeholder 4">
            <a:extLst>
              <a:ext uri="{FF2B5EF4-FFF2-40B4-BE49-F238E27FC236}">
                <a16:creationId xmlns:a16="http://schemas.microsoft.com/office/drawing/2014/main" id="{6BE8F232-A57B-4830-0744-FFCE37D60DBA}"/>
              </a:ext>
            </a:extLst>
          </p:cNvPr>
          <p:cNvSpPr>
            <a:spLocks noGrp="1"/>
          </p:cNvSpPr>
          <p:nvPr>
            <p:ph type="dt" sz="half" idx="10"/>
          </p:nvPr>
        </p:nvSpPr>
        <p:spPr/>
        <p:txBody>
          <a:bodyPr/>
          <a:lstStyle/>
          <a:p>
            <a:fld id="{5F500932-9B58-4442-851D-414412B75492}" type="datetime1">
              <a:rPr lang="en-CA" smtClean="0"/>
              <a:t>2024-11-18</a:t>
            </a:fld>
            <a:endParaRPr lang="en-US" dirty="0"/>
          </a:p>
        </p:txBody>
      </p:sp>
      <p:sp>
        <p:nvSpPr>
          <p:cNvPr id="6" name="Slide Number Placeholder 5">
            <a:extLst>
              <a:ext uri="{FF2B5EF4-FFF2-40B4-BE49-F238E27FC236}">
                <a16:creationId xmlns:a16="http://schemas.microsoft.com/office/drawing/2014/main" id="{CC62EE50-9102-4AED-75C2-4F4506B94F3B}"/>
              </a:ext>
            </a:extLst>
          </p:cNvPr>
          <p:cNvSpPr>
            <a:spLocks noGrp="1"/>
          </p:cNvSpPr>
          <p:nvPr>
            <p:ph type="sldNum" sz="quarter" idx="12"/>
          </p:nvPr>
        </p:nvSpPr>
        <p:spPr/>
        <p:txBody>
          <a:bodyPr/>
          <a:lstStyle/>
          <a:p>
            <a:fld id="{E5DBDCAD-C726-D94D-96EA-E460A5E96C33}" type="slidenum">
              <a:rPr lang="en-US" smtClean="0"/>
              <a:t>10</a:t>
            </a:fld>
            <a:endParaRPr lang="en-US" dirty="0"/>
          </a:p>
        </p:txBody>
      </p:sp>
      <p:sp>
        <p:nvSpPr>
          <p:cNvPr id="7" name="Footer Placeholder 6">
            <a:extLst>
              <a:ext uri="{FF2B5EF4-FFF2-40B4-BE49-F238E27FC236}">
                <a16:creationId xmlns:a16="http://schemas.microsoft.com/office/drawing/2014/main" id="{C32DD3CA-BF12-570A-9506-E465216505A0}"/>
              </a:ext>
            </a:extLst>
          </p:cNvPr>
          <p:cNvSpPr>
            <a:spLocks noGrp="1"/>
          </p:cNvSpPr>
          <p:nvPr>
            <p:ph type="ftr" sz="quarter" idx="11"/>
          </p:nvPr>
        </p:nvSpPr>
        <p:spPr/>
        <p:txBody>
          <a:bodyPr/>
          <a:lstStyle/>
          <a:p>
            <a:r>
              <a:rPr lang="en-US" dirty="0"/>
              <a:t>RTAM Treasurers Report</a:t>
            </a:r>
          </a:p>
        </p:txBody>
      </p:sp>
    </p:spTree>
    <p:extLst>
      <p:ext uri="{BB962C8B-B14F-4D97-AF65-F5344CB8AC3E}">
        <p14:creationId xmlns:p14="http://schemas.microsoft.com/office/powerpoint/2010/main" val="660315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942924-3597-5EC8-2D17-BC034FCADE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F1E42F-3C67-4AB4-F8BB-2E60795B21BA}"/>
              </a:ext>
            </a:extLst>
          </p:cNvPr>
          <p:cNvSpPr>
            <a:spLocks noGrp="1"/>
          </p:cNvSpPr>
          <p:nvPr>
            <p:ph type="title"/>
          </p:nvPr>
        </p:nvSpPr>
        <p:spPr>
          <a:xfrm>
            <a:off x="459377" y="-170663"/>
            <a:ext cx="10515600" cy="1835689"/>
          </a:xfrm>
        </p:spPr>
        <p:txBody>
          <a:bodyPr>
            <a:normAutofit/>
          </a:bodyPr>
          <a:lstStyle/>
          <a:p>
            <a:r>
              <a:rPr lang="en-US" sz="3600" b="1" dirty="0"/>
              <a:t>Membership Fee</a:t>
            </a:r>
          </a:p>
        </p:txBody>
      </p:sp>
      <p:sp>
        <p:nvSpPr>
          <p:cNvPr id="3" name="Content Placeholder 2">
            <a:extLst>
              <a:ext uri="{FF2B5EF4-FFF2-40B4-BE49-F238E27FC236}">
                <a16:creationId xmlns:a16="http://schemas.microsoft.com/office/drawing/2014/main" id="{05B4C5CF-1614-BB25-F0C7-B7785CE26218}"/>
              </a:ext>
            </a:extLst>
          </p:cNvPr>
          <p:cNvSpPr>
            <a:spLocks noGrp="1"/>
          </p:cNvSpPr>
          <p:nvPr>
            <p:ph idx="1"/>
          </p:nvPr>
        </p:nvSpPr>
        <p:spPr>
          <a:xfrm>
            <a:off x="459377" y="862149"/>
            <a:ext cx="10339414" cy="5632426"/>
          </a:xfrm>
        </p:spPr>
        <p:txBody>
          <a:bodyPr>
            <a:normAutofit/>
          </a:bodyPr>
          <a:lstStyle/>
          <a:p>
            <a:pPr marL="0" indent="0">
              <a:buNone/>
            </a:pPr>
            <a:endParaRPr lang="en-US" sz="4000" dirty="0"/>
          </a:p>
          <a:p>
            <a:pPr marL="0" indent="0">
              <a:buNone/>
            </a:pPr>
            <a:endParaRPr lang="en-US" sz="4000" dirty="0"/>
          </a:p>
        </p:txBody>
      </p:sp>
      <p:pic>
        <p:nvPicPr>
          <p:cNvPr id="4" name="Picture 3">
            <a:extLst>
              <a:ext uri="{FF2B5EF4-FFF2-40B4-BE49-F238E27FC236}">
                <a16:creationId xmlns:a16="http://schemas.microsoft.com/office/drawing/2014/main" id="{DDAB2790-68A4-9ACA-1D41-4C5614A92E3B}"/>
              </a:ext>
            </a:extLst>
          </p:cNvPr>
          <p:cNvPicPr>
            <a:picLocks noChangeAspect="1"/>
          </p:cNvPicPr>
          <p:nvPr/>
        </p:nvPicPr>
        <p:blipFill>
          <a:blip r:embed="rId2"/>
          <a:stretch>
            <a:fillRect/>
          </a:stretch>
        </p:blipFill>
        <p:spPr>
          <a:xfrm>
            <a:off x="10808317" y="366554"/>
            <a:ext cx="1059750" cy="991190"/>
          </a:xfrm>
          <a:prstGeom prst="rect">
            <a:avLst/>
          </a:prstGeom>
        </p:spPr>
      </p:pic>
      <p:sp>
        <p:nvSpPr>
          <p:cNvPr id="5" name="Date Placeholder 4">
            <a:extLst>
              <a:ext uri="{FF2B5EF4-FFF2-40B4-BE49-F238E27FC236}">
                <a16:creationId xmlns:a16="http://schemas.microsoft.com/office/drawing/2014/main" id="{A6DB0B48-6F7A-4B9C-D821-156EA5A0B27C}"/>
              </a:ext>
            </a:extLst>
          </p:cNvPr>
          <p:cNvSpPr>
            <a:spLocks noGrp="1"/>
          </p:cNvSpPr>
          <p:nvPr>
            <p:ph type="dt" sz="half" idx="10"/>
          </p:nvPr>
        </p:nvSpPr>
        <p:spPr/>
        <p:txBody>
          <a:bodyPr/>
          <a:lstStyle/>
          <a:p>
            <a:fld id="{A9A363AD-9B58-114E-9901-62FEFE7949F8}" type="datetime1">
              <a:rPr lang="en-CA" smtClean="0"/>
              <a:t>2024-11-18</a:t>
            </a:fld>
            <a:endParaRPr lang="en-US" dirty="0"/>
          </a:p>
        </p:txBody>
      </p:sp>
      <p:sp>
        <p:nvSpPr>
          <p:cNvPr id="6" name="Slide Number Placeholder 5">
            <a:extLst>
              <a:ext uri="{FF2B5EF4-FFF2-40B4-BE49-F238E27FC236}">
                <a16:creationId xmlns:a16="http://schemas.microsoft.com/office/drawing/2014/main" id="{CCB9C09F-B29A-91F3-8263-AAFC0C8B9B59}"/>
              </a:ext>
            </a:extLst>
          </p:cNvPr>
          <p:cNvSpPr>
            <a:spLocks noGrp="1"/>
          </p:cNvSpPr>
          <p:nvPr>
            <p:ph type="sldNum" sz="quarter" idx="12"/>
          </p:nvPr>
        </p:nvSpPr>
        <p:spPr/>
        <p:txBody>
          <a:bodyPr/>
          <a:lstStyle/>
          <a:p>
            <a:fld id="{E5DBDCAD-C726-D94D-96EA-E460A5E96C33}" type="slidenum">
              <a:rPr lang="en-US" smtClean="0"/>
              <a:t>11</a:t>
            </a:fld>
            <a:endParaRPr lang="en-US" dirty="0"/>
          </a:p>
        </p:txBody>
      </p:sp>
      <p:sp>
        <p:nvSpPr>
          <p:cNvPr id="7" name="Footer Placeholder 6">
            <a:extLst>
              <a:ext uri="{FF2B5EF4-FFF2-40B4-BE49-F238E27FC236}">
                <a16:creationId xmlns:a16="http://schemas.microsoft.com/office/drawing/2014/main" id="{D13DF1AD-3F8D-1512-DB26-8853D6DFAAD3}"/>
              </a:ext>
            </a:extLst>
          </p:cNvPr>
          <p:cNvSpPr>
            <a:spLocks noGrp="1"/>
          </p:cNvSpPr>
          <p:nvPr>
            <p:ph type="ftr" sz="quarter" idx="11"/>
          </p:nvPr>
        </p:nvSpPr>
        <p:spPr/>
        <p:txBody>
          <a:bodyPr/>
          <a:lstStyle/>
          <a:p>
            <a:r>
              <a:rPr lang="en-US" dirty="0"/>
              <a:t>RTAM Treasurers Report</a:t>
            </a:r>
          </a:p>
        </p:txBody>
      </p:sp>
      <p:graphicFrame>
        <p:nvGraphicFramePr>
          <p:cNvPr id="8" name="Table 7">
            <a:extLst>
              <a:ext uri="{FF2B5EF4-FFF2-40B4-BE49-F238E27FC236}">
                <a16:creationId xmlns:a16="http://schemas.microsoft.com/office/drawing/2014/main" id="{E8F258DD-85A5-1A1B-AA2F-9BFD73B284F8}"/>
              </a:ext>
            </a:extLst>
          </p:cNvPr>
          <p:cNvGraphicFramePr>
            <a:graphicFrameLocks noGrp="1"/>
          </p:cNvGraphicFramePr>
          <p:nvPr>
            <p:extLst>
              <p:ext uri="{D42A27DB-BD31-4B8C-83A1-F6EECF244321}">
                <p14:modId xmlns:p14="http://schemas.microsoft.com/office/powerpoint/2010/main" val="3593821536"/>
              </p:ext>
            </p:extLst>
          </p:nvPr>
        </p:nvGraphicFramePr>
        <p:xfrm>
          <a:off x="6300610" y="396948"/>
          <a:ext cx="4433887" cy="5941006"/>
        </p:xfrm>
        <a:graphic>
          <a:graphicData uri="http://schemas.openxmlformats.org/drawingml/2006/table">
            <a:tbl>
              <a:tblPr firstRow="1" bandRow="1">
                <a:tableStyleId>{5C22544A-7EE6-4342-B048-85BDC9FD1C3A}</a:tableStyleId>
              </a:tblPr>
              <a:tblGrid>
                <a:gridCol w="1001201">
                  <a:extLst>
                    <a:ext uri="{9D8B030D-6E8A-4147-A177-3AD203B41FA5}">
                      <a16:colId xmlns:a16="http://schemas.microsoft.com/office/drawing/2014/main" val="2711872622"/>
                    </a:ext>
                  </a:extLst>
                </a:gridCol>
                <a:gridCol w="1525638">
                  <a:extLst>
                    <a:ext uri="{9D8B030D-6E8A-4147-A177-3AD203B41FA5}">
                      <a16:colId xmlns:a16="http://schemas.microsoft.com/office/drawing/2014/main" val="1792542655"/>
                    </a:ext>
                  </a:extLst>
                </a:gridCol>
                <a:gridCol w="1907048">
                  <a:extLst>
                    <a:ext uri="{9D8B030D-6E8A-4147-A177-3AD203B41FA5}">
                      <a16:colId xmlns:a16="http://schemas.microsoft.com/office/drawing/2014/main" val="2129322406"/>
                    </a:ext>
                  </a:extLst>
                </a:gridCol>
              </a:tblGrid>
              <a:tr h="420023">
                <a:tc>
                  <a:txBody>
                    <a:bodyPr/>
                    <a:lstStyle/>
                    <a:p>
                      <a:pPr algn="ctr"/>
                      <a:r>
                        <a:rPr lang="en-US" sz="1600" dirty="0"/>
                        <a:t>Year</a:t>
                      </a:r>
                    </a:p>
                  </a:txBody>
                  <a:tcPr/>
                </a:tc>
                <a:tc>
                  <a:txBody>
                    <a:bodyPr/>
                    <a:lstStyle/>
                    <a:p>
                      <a:pPr algn="ctr"/>
                      <a:r>
                        <a:rPr lang="en-US" sz="1600" dirty="0"/>
                        <a:t>Monthly Fee</a:t>
                      </a:r>
                    </a:p>
                  </a:txBody>
                  <a:tcPr/>
                </a:tc>
                <a:tc>
                  <a:txBody>
                    <a:bodyPr/>
                    <a:lstStyle/>
                    <a:p>
                      <a:pPr algn="ctr"/>
                      <a:r>
                        <a:rPr lang="en-US" sz="1600" dirty="0"/>
                        <a:t>Fee Increase</a:t>
                      </a:r>
                    </a:p>
                  </a:txBody>
                  <a:tcPr/>
                </a:tc>
                <a:extLst>
                  <a:ext uri="{0D108BD9-81ED-4DB2-BD59-A6C34878D82A}">
                    <a16:rowId xmlns:a16="http://schemas.microsoft.com/office/drawing/2014/main" val="2809645259"/>
                  </a:ext>
                </a:extLst>
              </a:tr>
              <a:tr h="424691">
                <a:tc>
                  <a:txBody>
                    <a:bodyPr/>
                    <a:lstStyle/>
                    <a:p>
                      <a:pPr algn="ctr"/>
                      <a:r>
                        <a:rPr lang="en-US" sz="2000" dirty="0"/>
                        <a:t>2013</a:t>
                      </a:r>
                    </a:p>
                  </a:txBody>
                  <a:tcPr/>
                </a:tc>
                <a:tc>
                  <a:txBody>
                    <a:bodyPr/>
                    <a:lstStyle/>
                    <a:p>
                      <a:pPr algn="ctr"/>
                      <a:r>
                        <a:rPr lang="en-US" sz="2000" dirty="0"/>
                        <a:t>$2.25</a:t>
                      </a:r>
                    </a:p>
                  </a:txBody>
                  <a:tcPr/>
                </a:tc>
                <a:tc>
                  <a:txBody>
                    <a:bodyPr/>
                    <a:lstStyle/>
                    <a:p>
                      <a:pPr algn="ctr"/>
                      <a:r>
                        <a:rPr lang="en-US" sz="2000" dirty="0"/>
                        <a:t>$0.25 </a:t>
                      </a:r>
                    </a:p>
                  </a:txBody>
                  <a:tcPr/>
                </a:tc>
                <a:extLst>
                  <a:ext uri="{0D108BD9-81ED-4DB2-BD59-A6C34878D82A}">
                    <a16:rowId xmlns:a16="http://schemas.microsoft.com/office/drawing/2014/main" val="550223300"/>
                  </a:ext>
                </a:extLst>
              </a:tr>
              <a:tr h="424691">
                <a:tc>
                  <a:txBody>
                    <a:bodyPr/>
                    <a:lstStyle/>
                    <a:p>
                      <a:pPr algn="ctr"/>
                      <a:r>
                        <a:rPr lang="en-US" sz="2000" dirty="0"/>
                        <a:t>2014</a:t>
                      </a:r>
                    </a:p>
                  </a:txBody>
                  <a:tcPr/>
                </a:tc>
                <a:tc>
                  <a:txBody>
                    <a:bodyPr/>
                    <a:lstStyle/>
                    <a:p>
                      <a:pPr algn="ctr"/>
                      <a:r>
                        <a:rPr lang="en-US" sz="2000" dirty="0"/>
                        <a:t>$2.25</a:t>
                      </a:r>
                    </a:p>
                  </a:txBody>
                  <a:tcPr/>
                </a:tc>
                <a:tc>
                  <a:txBody>
                    <a:bodyPr/>
                    <a:lstStyle/>
                    <a:p>
                      <a:pPr algn="ctr"/>
                      <a:r>
                        <a:rPr lang="en-US" sz="2000" dirty="0"/>
                        <a:t>$0.0</a:t>
                      </a:r>
                    </a:p>
                  </a:txBody>
                  <a:tcPr/>
                </a:tc>
                <a:extLst>
                  <a:ext uri="{0D108BD9-81ED-4DB2-BD59-A6C34878D82A}">
                    <a16:rowId xmlns:a16="http://schemas.microsoft.com/office/drawing/2014/main" val="2496260128"/>
                  </a:ext>
                </a:extLst>
              </a:tr>
              <a:tr h="424691">
                <a:tc>
                  <a:txBody>
                    <a:bodyPr/>
                    <a:lstStyle/>
                    <a:p>
                      <a:pPr algn="ctr"/>
                      <a:r>
                        <a:rPr lang="en-US" sz="2000" dirty="0"/>
                        <a:t>2015</a:t>
                      </a:r>
                    </a:p>
                  </a:txBody>
                  <a:tcPr/>
                </a:tc>
                <a:tc>
                  <a:txBody>
                    <a:bodyPr/>
                    <a:lstStyle/>
                    <a:p>
                      <a:pPr algn="ctr"/>
                      <a:r>
                        <a:rPr lang="en-US" sz="2000" dirty="0"/>
                        <a:t>$2.50</a:t>
                      </a:r>
                    </a:p>
                  </a:txBody>
                  <a:tcPr/>
                </a:tc>
                <a:tc>
                  <a:txBody>
                    <a:bodyPr/>
                    <a:lstStyle/>
                    <a:p>
                      <a:pPr algn="ctr"/>
                      <a:r>
                        <a:rPr lang="en-US" sz="2000" dirty="0"/>
                        <a:t>$0.25</a:t>
                      </a:r>
                    </a:p>
                  </a:txBody>
                  <a:tcPr/>
                </a:tc>
                <a:extLst>
                  <a:ext uri="{0D108BD9-81ED-4DB2-BD59-A6C34878D82A}">
                    <a16:rowId xmlns:a16="http://schemas.microsoft.com/office/drawing/2014/main" val="2944305400"/>
                  </a:ext>
                </a:extLst>
              </a:tr>
              <a:tr h="424691">
                <a:tc>
                  <a:txBody>
                    <a:bodyPr/>
                    <a:lstStyle/>
                    <a:p>
                      <a:pPr algn="ctr"/>
                      <a:r>
                        <a:rPr lang="en-US" sz="2000" dirty="0"/>
                        <a:t>2016</a:t>
                      </a:r>
                    </a:p>
                  </a:txBody>
                  <a:tcPr/>
                </a:tc>
                <a:tc>
                  <a:txBody>
                    <a:bodyPr/>
                    <a:lstStyle/>
                    <a:p>
                      <a:pPr algn="ctr"/>
                      <a:r>
                        <a:rPr lang="en-US" sz="2000" dirty="0"/>
                        <a:t>$2.50</a:t>
                      </a:r>
                    </a:p>
                  </a:txBody>
                  <a:tcPr/>
                </a:tc>
                <a:tc>
                  <a:txBody>
                    <a:bodyPr/>
                    <a:lstStyle/>
                    <a:p>
                      <a:pPr algn="ctr"/>
                      <a:r>
                        <a:rPr lang="en-US" sz="2000" dirty="0"/>
                        <a:t>$0.0</a:t>
                      </a:r>
                    </a:p>
                  </a:txBody>
                  <a:tcPr/>
                </a:tc>
                <a:extLst>
                  <a:ext uri="{0D108BD9-81ED-4DB2-BD59-A6C34878D82A}">
                    <a16:rowId xmlns:a16="http://schemas.microsoft.com/office/drawing/2014/main" val="123241480"/>
                  </a:ext>
                </a:extLst>
              </a:tr>
              <a:tr h="424691">
                <a:tc>
                  <a:txBody>
                    <a:bodyPr/>
                    <a:lstStyle/>
                    <a:p>
                      <a:pPr algn="ctr"/>
                      <a:r>
                        <a:rPr lang="en-US" sz="2000" dirty="0"/>
                        <a:t>2017</a:t>
                      </a:r>
                    </a:p>
                  </a:txBody>
                  <a:tcPr/>
                </a:tc>
                <a:tc>
                  <a:txBody>
                    <a:bodyPr/>
                    <a:lstStyle/>
                    <a:p>
                      <a:pPr algn="ctr"/>
                      <a:r>
                        <a:rPr lang="en-US" sz="2000" dirty="0"/>
                        <a:t>$3.00</a:t>
                      </a:r>
                    </a:p>
                  </a:txBody>
                  <a:tcPr/>
                </a:tc>
                <a:tc>
                  <a:txBody>
                    <a:bodyPr/>
                    <a:lstStyle/>
                    <a:p>
                      <a:pPr algn="ctr"/>
                      <a:r>
                        <a:rPr lang="en-US" sz="2000" dirty="0"/>
                        <a:t>$0.50</a:t>
                      </a:r>
                    </a:p>
                  </a:txBody>
                  <a:tcPr/>
                </a:tc>
                <a:extLst>
                  <a:ext uri="{0D108BD9-81ED-4DB2-BD59-A6C34878D82A}">
                    <a16:rowId xmlns:a16="http://schemas.microsoft.com/office/drawing/2014/main" val="3586038221"/>
                  </a:ext>
                </a:extLst>
              </a:tr>
              <a:tr h="424691">
                <a:tc>
                  <a:txBody>
                    <a:bodyPr/>
                    <a:lstStyle/>
                    <a:p>
                      <a:pPr algn="ctr"/>
                      <a:r>
                        <a:rPr lang="en-US" sz="2000" dirty="0"/>
                        <a:t>2018</a:t>
                      </a:r>
                    </a:p>
                  </a:txBody>
                  <a:tcPr/>
                </a:tc>
                <a:tc>
                  <a:txBody>
                    <a:bodyPr/>
                    <a:lstStyle/>
                    <a:p>
                      <a:pPr algn="ctr"/>
                      <a:r>
                        <a:rPr lang="en-US" sz="2000" dirty="0"/>
                        <a:t>$3.00</a:t>
                      </a:r>
                    </a:p>
                  </a:txBody>
                  <a:tcPr/>
                </a:tc>
                <a:tc>
                  <a:txBody>
                    <a:bodyPr/>
                    <a:lstStyle/>
                    <a:p>
                      <a:pPr algn="ctr"/>
                      <a:r>
                        <a:rPr lang="en-US" sz="2000" dirty="0"/>
                        <a:t>$0.0</a:t>
                      </a:r>
                    </a:p>
                  </a:txBody>
                  <a:tcPr/>
                </a:tc>
                <a:extLst>
                  <a:ext uri="{0D108BD9-81ED-4DB2-BD59-A6C34878D82A}">
                    <a16:rowId xmlns:a16="http://schemas.microsoft.com/office/drawing/2014/main" val="1611886264"/>
                  </a:ext>
                </a:extLst>
              </a:tr>
              <a:tr h="424691">
                <a:tc>
                  <a:txBody>
                    <a:bodyPr/>
                    <a:lstStyle/>
                    <a:p>
                      <a:pPr algn="ctr"/>
                      <a:r>
                        <a:rPr lang="en-US" sz="2000" dirty="0"/>
                        <a:t>2019</a:t>
                      </a:r>
                    </a:p>
                  </a:txBody>
                  <a:tcPr/>
                </a:tc>
                <a:tc>
                  <a:txBody>
                    <a:bodyPr/>
                    <a:lstStyle/>
                    <a:p>
                      <a:pPr algn="ctr"/>
                      <a:r>
                        <a:rPr lang="en-US" sz="2000" dirty="0"/>
                        <a:t>$3.00</a:t>
                      </a:r>
                    </a:p>
                  </a:txBody>
                  <a:tcPr/>
                </a:tc>
                <a:tc>
                  <a:txBody>
                    <a:bodyPr/>
                    <a:lstStyle/>
                    <a:p>
                      <a:pPr algn="ctr"/>
                      <a:r>
                        <a:rPr lang="en-US" sz="2000" dirty="0"/>
                        <a:t>$0.0</a:t>
                      </a:r>
                    </a:p>
                  </a:txBody>
                  <a:tcPr/>
                </a:tc>
                <a:extLst>
                  <a:ext uri="{0D108BD9-81ED-4DB2-BD59-A6C34878D82A}">
                    <a16:rowId xmlns:a16="http://schemas.microsoft.com/office/drawing/2014/main" val="1348724373"/>
                  </a:ext>
                </a:extLst>
              </a:tr>
              <a:tr h="424691">
                <a:tc>
                  <a:txBody>
                    <a:bodyPr/>
                    <a:lstStyle/>
                    <a:p>
                      <a:pPr algn="ctr"/>
                      <a:r>
                        <a:rPr lang="en-US" sz="2000" dirty="0"/>
                        <a:t>2020</a:t>
                      </a:r>
                    </a:p>
                  </a:txBody>
                  <a:tcPr/>
                </a:tc>
                <a:tc>
                  <a:txBody>
                    <a:bodyPr/>
                    <a:lstStyle/>
                    <a:p>
                      <a:pPr algn="ctr"/>
                      <a:r>
                        <a:rPr lang="en-US" sz="2000" dirty="0"/>
                        <a:t>$3.00</a:t>
                      </a:r>
                    </a:p>
                  </a:txBody>
                  <a:tcPr/>
                </a:tc>
                <a:tc>
                  <a:txBody>
                    <a:bodyPr/>
                    <a:lstStyle/>
                    <a:p>
                      <a:pPr algn="ctr"/>
                      <a:r>
                        <a:rPr lang="en-US" sz="2000" dirty="0"/>
                        <a:t>$0.0</a:t>
                      </a:r>
                    </a:p>
                  </a:txBody>
                  <a:tcPr/>
                </a:tc>
                <a:extLst>
                  <a:ext uri="{0D108BD9-81ED-4DB2-BD59-A6C34878D82A}">
                    <a16:rowId xmlns:a16="http://schemas.microsoft.com/office/drawing/2014/main" val="3005871266"/>
                  </a:ext>
                </a:extLst>
              </a:tr>
              <a:tr h="424691">
                <a:tc>
                  <a:txBody>
                    <a:bodyPr/>
                    <a:lstStyle/>
                    <a:p>
                      <a:pPr algn="ctr"/>
                      <a:r>
                        <a:rPr lang="en-US" sz="2000" dirty="0"/>
                        <a:t>2021</a:t>
                      </a:r>
                    </a:p>
                  </a:txBody>
                  <a:tcPr/>
                </a:tc>
                <a:tc>
                  <a:txBody>
                    <a:bodyPr/>
                    <a:lstStyle/>
                    <a:p>
                      <a:pPr algn="ctr"/>
                      <a:r>
                        <a:rPr lang="en-US" sz="2000" dirty="0"/>
                        <a:t>$3.00</a:t>
                      </a:r>
                    </a:p>
                  </a:txBody>
                  <a:tcPr/>
                </a:tc>
                <a:tc>
                  <a:txBody>
                    <a:bodyPr/>
                    <a:lstStyle/>
                    <a:p>
                      <a:pPr algn="ctr"/>
                      <a:r>
                        <a:rPr lang="en-US" sz="2000" dirty="0"/>
                        <a:t>$0.0</a:t>
                      </a:r>
                    </a:p>
                  </a:txBody>
                  <a:tcPr/>
                </a:tc>
                <a:extLst>
                  <a:ext uri="{0D108BD9-81ED-4DB2-BD59-A6C34878D82A}">
                    <a16:rowId xmlns:a16="http://schemas.microsoft.com/office/drawing/2014/main" val="1752909957"/>
                  </a:ext>
                </a:extLst>
              </a:tr>
              <a:tr h="424691">
                <a:tc>
                  <a:txBody>
                    <a:bodyPr/>
                    <a:lstStyle/>
                    <a:p>
                      <a:pPr algn="ctr"/>
                      <a:r>
                        <a:rPr lang="en-US" sz="2000" dirty="0"/>
                        <a:t>2022</a:t>
                      </a:r>
                    </a:p>
                  </a:txBody>
                  <a:tcPr/>
                </a:tc>
                <a:tc>
                  <a:txBody>
                    <a:bodyPr/>
                    <a:lstStyle/>
                    <a:p>
                      <a:pPr algn="ctr"/>
                      <a:r>
                        <a:rPr lang="en-US" sz="2000" dirty="0"/>
                        <a:t>$3.00</a:t>
                      </a:r>
                    </a:p>
                  </a:txBody>
                  <a:tcPr/>
                </a:tc>
                <a:tc>
                  <a:txBody>
                    <a:bodyPr/>
                    <a:lstStyle/>
                    <a:p>
                      <a:pPr algn="ctr"/>
                      <a:r>
                        <a:rPr lang="en-US" sz="2000" dirty="0"/>
                        <a:t>$0.0</a:t>
                      </a:r>
                    </a:p>
                  </a:txBody>
                  <a:tcPr/>
                </a:tc>
                <a:extLst>
                  <a:ext uri="{0D108BD9-81ED-4DB2-BD59-A6C34878D82A}">
                    <a16:rowId xmlns:a16="http://schemas.microsoft.com/office/drawing/2014/main" val="4068621031"/>
                  </a:ext>
                </a:extLst>
              </a:tr>
              <a:tr h="424691">
                <a:tc>
                  <a:txBody>
                    <a:bodyPr/>
                    <a:lstStyle/>
                    <a:p>
                      <a:pPr algn="ctr"/>
                      <a:r>
                        <a:rPr lang="en-US" sz="2000" dirty="0"/>
                        <a:t>2023</a:t>
                      </a:r>
                    </a:p>
                  </a:txBody>
                  <a:tcPr/>
                </a:tc>
                <a:tc>
                  <a:txBody>
                    <a:bodyPr/>
                    <a:lstStyle/>
                    <a:p>
                      <a:pPr algn="ctr"/>
                      <a:r>
                        <a:rPr lang="en-US" sz="2000" dirty="0"/>
                        <a:t>$3.00</a:t>
                      </a:r>
                    </a:p>
                  </a:txBody>
                  <a:tcPr/>
                </a:tc>
                <a:tc>
                  <a:txBody>
                    <a:bodyPr/>
                    <a:lstStyle/>
                    <a:p>
                      <a:pPr algn="ctr"/>
                      <a:r>
                        <a:rPr lang="en-US" sz="2000" dirty="0"/>
                        <a:t>$0.0</a:t>
                      </a:r>
                    </a:p>
                  </a:txBody>
                  <a:tcPr/>
                </a:tc>
                <a:extLst>
                  <a:ext uri="{0D108BD9-81ED-4DB2-BD59-A6C34878D82A}">
                    <a16:rowId xmlns:a16="http://schemas.microsoft.com/office/drawing/2014/main" val="2805331232"/>
                  </a:ext>
                </a:extLst>
              </a:tr>
              <a:tr h="424691">
                <a:tc>
                  <a:txBody>
                    <a:bodyPr/>
                    <a:lstStyle/>
                    <a:p>
                      <a:pPr algn="ctr"/>
                      <a:r>
                        <a:rPr lang="en-US" sz="2000" dirty="0"/>
                        <a:t>2024</a:t>
                      </a:r>
                    </a:p>
                  </a:txBody>
                  <a:tcPr/>
                </a:tc>
                <a:tc>
                  <a:txBody>
                    <a:bodyPr/>
                    <a:lstStyle/>
                    <a:p>
                      <a:pPr algn="ctr"/>
                      <a:r>
                        <a:rPr lang="en-US" sz="2000" dirty="0"/>
                        <a:t>$3.00</a:t>
                      </a:r>
                    </a:p>
                  </a:txBody>
                  <a:tcPr/>
                </a:tc>
                <a:tc>
                  <a:txBody>
                    <a:bodyPr/>
                    <a:lstStyle/>
                    <a:p>
                      <a:pPr algn="ctr"/>
                      <a:r>
                        <a:rPr lang="en-US" sz="2000" dirty="0"/>
                        <a:t>$0.0</a:t>
                      </a:r>
                    </a:p>
                  </a:txBody>
                  <a:tcPr/>
                </a:tc>
                <a:extLst>
                  <a:ext uri="{0D108BD9-81ED-4DB2-BD59-A6C34878D82A}">
                    <a16:rowId xmlns:a16="http://schemas.microsoft.com/office/drawing/2014/main" val="3026032218"/>
                  </a:ext>
                </a:extLst>
              </a:tr>
              <a:tr h="424691">
                <a:tc>
                  <a:txBody>
                    <a:bodyPr/>
                    <a:lstStyle/>
                    <a:p>
                      <a:pPr algn="ctr"/>
                      <a:r>
                        <a:rPr lang="en-US" sz="2000" dirty="0"/>
                        <a:t>2025</a:t>
                      </a:r>
                    </a:p>
                  </a:txBody>
                  <a:tcPr>
                    <a:solidFill>
                      <a:srgbClr val="FFFF00"/>
                    </a:solidFill>
                  </a:tcPr>
                </a:tc>
                <a:tc>
                  <a:txBody>
                    <a:bodyPr/>
                    <a:lstStyle/>
                    <a:p>
                      <a:pPr algn="ctr"/>
                      <a:r>
                        <a:rPr lang="en-US" sz="2000" dirty="0"/>
                        <a:t>$4.00</a:t>
                      </a:r>
                    </a:p>
                  </a:txBody>
                  <a:tcPr>
                    <a:solidFill>
                      <a:srgbClr val="FFFF00"/>
                    </a:solidFill>
                  </a:tcPr>
                </a:tc>
                <a:tc>
                  <a:txBody>
                    <a:bodyPr/>
                    <a:lstStyle/>
                    <a:p>
                      <a:pPr algn="ctr"/>
                      <a:r>
                        <a:rPr lang="en-US" sz="2000" dirty="0"/>
                        <a:t>$1.00</a:t>
                      </a:r>
                    </a:p>
                  </a:txBody>
                  <a:tcPr>
                    <a:solidFill>
                      <a:srgbClr val="FFFF00"/>
                    </a:solidFill>
                  </a:tcPr>
                </a:tc>
                <a:extLst>
                  <a:ext uri="{0D108BD9-81ED-4DB2-BD59-A6C34878D82A}">
                    <a16:rowId xmlns:a16="http://schemas.microsoft.com/office/drawing/2014/main" val="3347378476"/>
                  </a:ext>
                </a:extLst>
              </a:tr>
            </a:tbl>
          </a:graphicData>
        </a:graphic>
      </p:graphicFrame>
      <p:sp>
        <p:nvSpPr>
          <p:cNvPr id="10" name="TextBox 9">
            <a:extLst>
              <a:ext uri="{FF2B5EF4-FFF2-40B4-BE49-F238E27FC236}">
                <a16:creationId xmlns:a16="http://schemas.microsoft.com/office/drawing/2014/main" id="{4CE63428-5C3F-0743-E6A5-8261F4C11416}"/>
              </a:ext>
            </a:extLst>
          </p:cNvPr>
          <p:cNvSpPr txBox="1"/>
          <p:nvPr/>
        </p:nvSpPr>
        <p:spPr>
          <a:xfrm>
            <a:off x="459377" y="1031483"/>
            <a:ext cx="5700916" cy="5293757"/>
          </a:xfrm>
          <a:prstGeom prst="rect">
            <a:avLst/>
          </a:prstGeom>
          <a:noFill/>
        </p:spPr>
        <p:txBody>
          <a:bodyPr wrap="square" rtlCol="0">
            <a:spAutoFit/>
          </a:bodyPr>
          <a:lstStyle/>
          <a:p>
            <a:pPr marL="342900" indent="-342900">
              <a:buFontTx/>
              <a:buAutoNum type="arabicPeriod"/>
            </a:pPr>
            <a:endParaRPr lang="en-US" dirty="0"/>
          </a:p>
          <a:p>
            <a:r>
              <a:rPr lang="en-US" sz="2000" b="1" dirty="0"/>
              <a:t>NOTES:</a:t>
            </a:r>
          </a:p>
          <a:p>
            <a:pPr marL="342900" indent="-342900">
              <a:buFontTx/>
              <a:buAutoNum type="arabicPeriod"/>
            </a:pPr>
            <a:r>
              <a:rPr lang="en-US" sz="2000" dirty="0"/>
              <a:t>For the period 2013 -2016 RTAM would increase the fee $0.25 cents every second year.</a:t>
            </a:r>
          </a:p>
          <a:p>
            <a:pPr marL="342900" indent="-342900">
              <a:buAutoNum type="arabicPeriod"/>
            </a:pPr>
            <a:endParaRPr lang="en-US" sz="2000" dirty="0"/>
          </a:p>
          <a:p>
            <a:pPr marL="342900" indent="-342900">
              <a:buAutoNum type="arabicPeriod"/>
            </a:pPr>
            <a:r>
              <a:rPr lang="en-US" sz="2000" dirty="0"/>
              <a:t>For the period 2018-2024 there has not been an RTAM fee increase. The fee remained $3.00 per month or $36.00 per year.</a:t>
            </a:r>
          </a:p>
          <a:p>
            <a:endParaRPr lang="en-US" sz="2000" dirty="0"/>
          </a:p>
          <a:p>
            <a:pPr marL="279400" indent="-258763"/>
            <a:r>
              <a:rPr lang="en-US" sz="2000" dirty="0"/>
              <a:t>3. Due to rising costs the Board is proposing a </a:t>
            </a:r>
            <a:r>
              <a:rPr lang="en-US" sz="2000" b="1" u="sng" dirty="0"/>
              <a:t>$1.00  per month increase </a:t>
            </a:r>
            <a:r>
              <a:rPr lang="en-US" sz="2000" dirty="0"/>
              <a:t>in  the fee to take effect July 1, 2025. </a:t>
            </a:r>
            <a:r>
              <a:rPr lang="en-US" sz="2000" b="1" i="1" u="sng" dirty="0"/>
              <a:t>The fee would be set at $4.00 per month or $48.00 per year. </a:t>
            </a:r>
          </a:p>
          <a:p>
            <a:pPr marL="279400" indent="-258763"/>
            <a:endParaRPr lang="en-US" sz="2000" dirty="0"/>
          </a:p>
          <a:p>
            <a:pPr marL="279400" indent="-258763"/>
            <a:r>
              <a:rPr lang="en-US" sz="2000" dirty="0"/>
              <a:t>4. The Board is also considering a move to a $0.25 cent increase ever 2 years to be discussed at a future AGM.</a:t>
            </a:r>
          </a:p>
        </p:txBody>
      </p:sp>
    </p:spTree>
    <p:extLst>
      <p:ext uri="{BB962C8B-B14F-4D97-AF65-F5344CB8AC3E}">
        <p14:creationId xmlns:p14="http://schemas.microsoft.com/office/powerpoint/2010/main" val="720316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38B61C-42D6-9E2D-5E0A-09E1C1E042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CE53B4-53C1-4279-42C7-CCA06321C123}"/>
              </a:ext>
            </a:extLst>
          </p:cNvPr>
          <p:cNvSpPr>
            <a:spLocks noGrp="1"/>
          </p:cNvSpPr>
          <p:nvPr>
            <p:ph type="title"/>
          </p:nvPr>
        </p:nvSpPr>
        <p:spPr>
          <a:xfrm>
            <a:off x="838200" y="340964"/>
            <a:ext cx="10515600" cy="1611822"/>
          </a:xfrm>
        </p:spPr>
        <p:txBody>
          <a:bodyPr>
            <a:normAutofit/>
          </a:bodyPr>
          <a:lstStyle/>
          <a:p>
            <a:r>
              <a:rPr lang="en-US" sz="3600" b="1" dirty="0"/>
              <a:t>Membership Fee / Motion</a:t>
            </a:r>
            <a:br>
              <a:rPr lang="en-US" dirty="0"/>
            </a:br>
            <a:endParaRPr lang="en-US" b="1" dirty="0"/>
          </a:p>
        </p:txBody>
      </p:sp>
      <p:pic>
        <p:nvPicPr>
          <p:cNvPr id="4" name="Picture 3">
            <a:extLst>
              <a:ext uri="{FF2B5EF4-FFF2-40B4-BE49-F238E27FC236}">
                <a16:creationId xmlns:a16="http://schemas.microsoft.com/office/drawing/2014/main" id="{A1475ED7-C915-7E2E-8AF8-6AF3A55177C7}"/>
              </a:ext>
            </a:extLst>
          </p:cNvPr>
          <p:cNvPicPr>
            <a:picLocks noChangeAspect="1"/>
          </p:cNvPicPr>
          <p:nvPr/>
        </p:nvPicPr>
        <p:blipFill>
          <a:blip r:embed="rId2"/>
          <a:stretch>
            <a:fillRect/>
          </a:stretch>
        </p:blipFill>
        <p:spPr>
          <a:xfrm>
            <a:off x="10944186" y="125787"/>
            <a:ext cx="1225402" cy="1201016"/>
          </a:xfrm>
          <a:prstGeom prst="rect">
            <a:avLst/>
          </a:prstGeom>
        </p:spPr>
      </p:pic>
      <p:graphicFrame>
        <p:nvGraphicFramePr>
          <p:cNvPr id="5" name="Table 4">
            <a:extLst>
              <a:ext uri="{FF2B5EF4-FFF2-40B4-BE49-F238E27FC236}">
                <a16:creationId xmlns:a16="http://schemas.microsoft.com/office/drawing/2014/main" id="{0F41360C-1AA2-97E0-8C72-DD74AAFF9502}"/>
              </a:ext>
            </a:extLst>
          </p:cNvPr>
          <p:cNvGraphicFramePr>
            <a:graphicFrameLocks noGrp="1"/>
          </p:cNvGraphicFramePr>
          <p:nvPr>
            <p:extLst>
              <p:ext uri="{D42A27DB-BD31-4B8C-83A1-F6EECF244321}">
                <p14:modId xmlns:p14="http://schemas.microsoft.com/office/powerpoint/2010/main" val="2646081205"/>
              </p:ext>
            </p:extLst>
          </p:nvPr>
        </p:nvGraphicFramePr>
        <p:xfrm>
          <a:off x="838200" y="2148840"/>
          <a:ext cx="10406062" cy="2560320"/>
        </p:xfrm>
        <a:graphic>
          <a:graphicData uri="http://schemas.openxmlformats.org/drawingml/2006/table">
            <a:tbl>
              <a:tblPr firstRow="1" bandRow="1">
                <a:tableStyleId>{5C22544A-7EE6-4342-B048-85BDC9FD1C3A}</a:tableStyleId>
              </a:tblPr>
              <a:tblGrid>
                <a:gridCol w="10406062">
                  <a:extLst>
                    <a:ext uri="{9D8B030D-6E8A-4147-A177-3AD203B41FA5}">
                      <a16:colId xmlns:a16="http://schemas.microsoft.com/office/drawing/2014/main" val="3783314034"/>
                    </a:ext>
                  </a:extLst>
                </a:gridCol>
              </a:tblGrid>
              <a:tr h="8677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3600" b="1" i="1" u="none" kern="1200" dirty="0">
                          <a:solidFill>
                            <a:schemeClr val="lt1"/>
                          </a:solidFill>
                          <a:effectLst/>
                          <a:latin typeface="+mn-lt"/>
                          <a:ea typeface="+mn-ea"/>
                          <a:cs typeface="+mn-cs"/>
                        </a:rPr>
                        <a:t>Moved by Jocelyne Fraser ( Board), and seconded ________________________by that the 2024-2025 RTAM Membership fee be approved at $4.00 per month / $48.00 per year effective July 1, 2025. </a:t>
                      </a:r>
                      <a:endParaRPr lang="en-CA" sz="3600" b="1" u="none" kern="1200" dirty="0">
                        <a:solidFill>
                          <a:schemeClr val="lt1"/>
                        </a:solidFill>
                        <a:effectLst/>
                        <a:latin typeface="+mn-lt"/>
                        <a:ea typeface="+mn-ea"/>
                        <a:cs typeface="+mn-cs"/>
                      </a:endParaRPr>
                    </a:p>
                    <a:p>
                      <a:pPr marL="0" indent="0">
                        <a:buNone/>
                      </a:pPr>
                      <a:endParaRPr lang="en-US" dirty="0"/>
                    </a:p>
                  </a:txBody>
                  <a:tcPr/>
                </a:tc>
                <a:extLst>
                  <a:ext uri="{0D108BD9-81ED-4DB2-BD59-A6C34878D82A}">
                    <a16:rowId xmlns:a16="http://schemas.microsoft.com/office/drawing/2014/main" val="1616944835"/>
                  </a:ext>
                </a:extLst>
              </a:tr>
            </a:tbl>
          </a:graphicData>
        </a:graphic>
      </p:graphicFrame>
      <p:sp>
        <p:nvSpPr>
          <p:cNvPr id="10" name="Date Placeholder 9">
            <a:extLst>
              <a:ext uri="{FF2B5EF4-FFF2-40B4-BE49-F238E27FC236}">
                <a16:creationId xmlns:a16="http://schemas.microsoft.com/office/drawing/2014/main" id="{D29E8A70-EF4D-D8B6-B43B-0A90A2462226}"/>
              </a:ext>
            </a:extLst>
          </p:cNvPr>
          <p:cNvSpPr>
            <a:spLocks noGrp="1"/>
          </p:cNvSpPr>
          <p:nvPr>
            <p:ph type="dt" sz="half" idx="10"/>
          </p:nvPr>
        </p:nvSpPr>
        <p:spPr/>
        <p:txBody>
          <a:bodyPr/>
          <a:lstStyle/>
          <a:p>
            <a:fld id="{F4034612-0793-BD4A-97D0-DC6FC5663821}" type="datetime1">
              <a:rPr lang="en-CA" smtClean="0"/>
              <a:t>2024-11-18</a:t>
            </a:fld>
            <a:endParaRPr lang="en-US" dirty="0"/>
          </a:p>
        </p:txBody>
      </p:sp>
      <p:sp>
        <p:nvSpPr>
          <p:cNvPr id="11" name="Slide Number Placeholder 10">
            <a:extLst>
              <a:ext uri="{FF2B5EF4-FFF2-40B4-BE49-F238E27FC236}">
                <a16:creationId xmlns:a16="http://schemas.microsoft.com/office/drawing/2014/main" id="{FFD57498-8378-8E4D-38A5-2B79592A83FA}"/>
              </a:ext>
            </a:extLst>
          </p:cNvPr>
          <p:cNvSpPr>
            <a:spLocks noGrp="1"/>
          </p:cNvSpPr>
          <p:nvPr>
            <p:ph type="sldNum" sz="quarter" idx="12"/>
          </p:nvPr>
        </p:nvSpPr>
        <p:spPr/>
        <p:txBody>
          <a:bodyPr/>
          <a:lstStyle/>
          <a:p>
            <a:fld id="{E5DBDCAD-C726-D94D-96EA-E460A5E96C33}" type="slidenum">
              <a:rPr lang="en-US" smtClean="0"/>
              <a:t>12</a:t>
            </a:fld>
            <a:endParaRPr lang="en-US" dirty="0"/>
          </a:p>
        </p:txBody>
      </p:sp>
      <p:sp>
        <p:nvSpPr>
          <p:cNvPr id="12" name="Footer Placeholder 11">
            <a:extLst>
              <a:ext uri="{FF2B5EF4-FFF2-40B4-BE49-F238E27FC236}">
                <a16:creationId xmlns:a16="http://schemas.microsoft.com/office/drawing/2014/main" id="{709C06C9-4F20-C5EE-0C3F-F4D3DCBD7713}"/>
              </a:ext>
            </a:extLst>
          </p:cNvPr>
          <p:cNvSpPr>
            <a:spLocks noGrp="1"/>
          </p:cNvSpPr>
          <p:nvPr>
            <p:ph type="ftr" sz="quarter" idx="11"/>
          </p:nvPr>
        </p:nvSpPr>
        <p:spPr/>
        <p:txBody>
          <a:bodyPr/>
          <a:lstStyle/>
          <a:p>
            <a:r>
              <a:rPr lang="en-US" dirty="0"/>
              <a:t>RTAM Treasurers Report</a:t>
            </a:r>
          </a:p>
        </p:txBody>
      </p:sp>
    </p:spTree>
    <p:extLst>
      <p:ext uri="{BB962C8B-B14F-4D97-AF65-F5344CB8AC3E}">
        <p14:creationId xmlns:p14="http://schemas.microsoft.com/office/powerpoint/2010/main" val="1632208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D5392-25CD-CB1B-779F-CE171E8E392A}"/>
              </a:ext>
            </a:extLst>
          </p:cNvPr>
          <p:cNvSpPr>
            <a:spLocks noGrp="1"/>
          </p:cNvSpPr>
          <p:nvPr>
            <p:ph type="title"/>
          </p:nvPr>
        </p:nvSpPr>
        <p:spPr>
          <a:xfrm>
            <a:off x="838200" y="136525"/>
            <a:ext cx="10515600" cy="1201016"/>
          </a:xfrm>
        </p:spPr>
        <p:txBody>
          <a:bodyPr>
            <a:normAutofit fontScale="90000"/>
          </a:bodyPr>
          <a:lstStyle/>
          <a:p>
            <a:br>
              <a:rPr lang="en-US" dirty="0"/>
            </a:br>
            <a:r>
              <a:rPr lang="en-US" b="1" dirty="0"/>
              <a:t>Reimbursement Amounts  </a:t>
            </a:r>
            <a:br>
              <a:rPr lang="en-US" dirty="0"/>
            </a:br>
            <a:endParaRPr lang="en-US" b="1" dirty="0"/>
          </a:p>
        </p:txBody>
      </p:sp>
      <p:sp>
        <p:nvSpPr>
          <p:cNvPr id="3" name="Content Placeholder 2">
            <a:extLst>
              <a:ext uri="{FF2B5EF4-FFF2-40B4-BE49-F238E27FC236}">
                <a16:creationId xmlns:a16="http://schemas.microsoft.com/office/drawing/2014/main" id="{3310A8FB-A261-2154-8B85-FF69928FB5A1}"/>
              </a:ext>
            </a:extLst>
          </p:cNvPr>
          <p:cNvSpPr>
            <a:spLocks noGrp="1"/>
          </p:cNvSpPr>
          <p:nvPr>
            <p:ph idx="1"/>
          </p:nvPr>
        </p:nvSpPr>
        <p:spPr/>
        <p:txBody>
          <a:bodyPr vert="horz" lIns="91440" tIns="45720" rIns="91440" bIns="45720" rtlCol="0" anchor="t">
            <a:normAutofit/>
          </a:bodyPr>
          <a:lstStyle/>
          <a:p>
            <a:pPr marL="0" lvl="0" indent="0">
              <a:buNone/>
            </a:pPr>
            <a:r>
              <a:rPr lang="en-CA" sz="3200" b="1" kern="100" dirty="0">
                <a:effectLst/>
                <a:latin typeface="Calibri" panose="020F0502020204030204" pitchFamily="34" charset="0"/>
                <a:ea typeface="Calibri" panose="020F0502020204030204" pitchFamily="34" charset="0"/>
                <a:cs typeface="Times New Roman" panose="02020603050405020304" pitchFamily="18" charset="0"/>
              </a:rPr>
              <a:t>RTAM Reimbursement Rates (Claim amounts) </a:t>
            </a:r>
            <a:r>
              <a:rPr lang="en-CA" sz="3200" kern="100" dirty="0">
                <a:effectLst/>
                <a:latin typeface="Calibri" panose="020F0502020204030204" pitchFamily="34" charset="0"/>
                <a:ea typeface="Calibri" panose="020F0502020204030204" pitchFamily="34" charset="0"/>
                <a:cs typeface="Times New Roman" panose="02020603050405020304" pitchFamily="18" charset="0"/>
              </a:rPr>
              <a:t>now align with CRA amounts . This means RTAM is now not paying more than it is legally allowed under CRA rules. </a:t>
            </a:r>
          </a:p>
          <a:p>
            <a:pPr marL="0" lvl="0" indent="0">
              <a:buNone/>
            </a:pPr>
            <a:endParaRPr lang="en-CA"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CA" sz="2400" kern="100" dirty="0">
                <a:effectLst/>
                <a:latin typeface="Calibri" panose="020F0502020204030204" pitchFamily="34" charset="0"/>
                <a:ea typeface="Calibri" panose="020F0502020204030204" pitchFamily="34" charset="0"/>
                <a:cs typeface="Times New Roman" panose="02020603050405020304" pitchFamily="18" charset="0"/>
              </a:rPr>
              <a:t>Meals : Breakfast $24.75, lunch $25.00, supper $61.50</a:t>
            </a:r>
          </a:p>
          <a:p>
            <a:pPr marL="342900" lvl="0" indent="-342900">
              <a:buFont typeface="+mj-lt"/>
              <a:buAutoNum type="arabicPeriod"/>
            </a:pPr>
            <a:r>
              <a:rPr lang="en-CA" sz="2400" kern="100" dirty="0">
                <a:effectLst/>
                <a:latin typeface="Calibri" panose="020F0502020204030204" pitchFamily="34" charset="0"/>
                <a:ea typeface="Calibri" panose="020F0502020204030204" pitchFamily="34" charset="0"/>
                <a:cs typeface="Times New Roman" panose="02020603050405020304" pitchFamily="18" charset="0"/>
              </a:rPr>
              <a:t>Travel: private vehicle $0.70 per kilometer for the 1</a:t>
            </a:r>
            <a:r>
              <a:rPr lang="en-CA" sz="2400" kern="1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CA" sz="2400" kern="100" dirty="0">
                <a:effectLst/>
                <a:latin typeface="Calibri" panose="020F0502020204030204" pitchFamily="34" charset="0"/>
                <a:ea typeface="Calibri" panose="020F0502020204030204" pitchFamily="34" charset="0"/>
                <a:cs typeface="Times New Roman" panose="02020603050405020304" pitchFamily="18" charset="0"/>
              </a:rPr>
              <a:t> 5000 KM claimed. $0.64 for any KM claimed above the 5000 KM in a single year.</a:t>
            </a:r>
            <a:endParaRPr lang="en-CA" sz="24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CA" sz="2400" kern="100" dirty="0">
                <a:effectLst/>
                <a:latin typeface="Calibri" panose="020F0502020204030204" pitchFamily="34" charset="0"/>
                <a:ea typeface="Calibri" panose="020F0502020204030204" pitchFamily="34" charset="0"/>
                <a:cs typeface="Times New Roman" panose="02020603050405020304" pitchFamily="18" charset="0"/>
              </a:rPr>
              <a:t>Air / bus: by receipt</a:t>
            </a:r>
          </a:p>
          <a:p>
            <a:pPr marL="342900" lvl="0" indent="-342900">
              <a:buFont typeface="+mj-lt"/>
              <a:buAutoNum type="arabicPeriod"/>
            </a:pPr>
            <a:r>
              <a:rPr lang="en-CA" sz="2400" kern="100" dirty="0">
                <a:effectLst/>
                <a:latin typeface="Calibri" panose="020F0502020204030204" pitchFamily="34" charset="0"/>
                <a:ea typeface="Calibri" panose="020F0502020204030204" pitchFamily="34" charset="0"/>
                <a:cs typeface="Times New Roman" panose="02020603050405020304" pitchFamily="18" charset="0"/>
              </a:rPr>
              <a:t>Hotel: $180 per night(max) , Private $90.00 per night (max)</a:t>
            </a:r>
          </a:p>
          <a:p>
            <a:pPr marL="342900" lvl="0" indent="-342900">
              <a:buFont typeface="+mj-lt"/>
              <a:buAutoNum type="arabicPeriod"/>
            </a:pPr>
            <a:r>
              <a:rPr lang="en-CA" sz="2400" kern="100" dirty="0">
                <a:effectLst/>
                <a:latin typeface="Calibri" panose="020F0502020204030204" pitchFamily="34" charset="0"/>
                <a:ea typeface="Calibri" panose="020F0502020204030204" pitchFamily="34" charset="0"/>
                <a:cs typeface="Times New Roman" panose="02020603050405020304" pitchFamily="18" charset="0"/>
              </a:rPr>
              <a:t>Computer consumables : by receipt to maximum of $120 per year</a:t>
            </a:r>
          </a:p>
          <a:p>
            <a:pPr marL="342900" lvl="0" indent="-342900">
              <a:buFont typeface="+mj-lt"/>
              <a:buAutoNum type="arabicPeriod"/>
            </a:pP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107B5D34-B164-4810-996B-1BE30D4FD6C6}"/>
              </a:ext>
            </a:extLst>
          </p:cNvPr>
          <p:cNvPicPr>
            <a:picLocks noChangeAspect="1"/>
          </p:cNvPicPr>
          <p:nvPr/>
        </p:nvPicPr>
        <p:blipFill>
          <a:blip r:embed="rId2"/>
          <a:stretch>
            <a:fillRect/>
          </a:stretch>
        </p:blipFill>
        <p:spPr>
          <a:xfrm>
            <a:off x="10511524" y="340964"/>
            <a:ext cx="1225402" cy="1201016"/>
          </a:xfrm>
          <a:prstGeom prst="rect">
            <a:avLst/>
          </a:prstGeom>
        </p:spPr>
      </p:pic>
      <p:sp>
        <p:nvSpPr>
          <p:cNvPr id="5" name="Date Placeholder 4">
            <a:extLst>
              <a:ext uri="{FF2B5EF4-FFF2-40B4-BE49-F238E27FC236}">
                <a16:creationId xmlns:a16="http://schemas.microsoft.com/office/drawing/2014/main" id="{4C723019-B8D9-CDE1-42DD-5C4E29E0D312}"/>
              </a:ext>
            </a:extLst>
          </p:cNvPr>
          <p:cNvSpPr>
            <a:spLocks noGrp="1"/>
          </p:cNvSpPr>
          <p:nvPr>
            <p:ph type="dt" sz="half" idx="10"/>
          </p:nvPr>
        </p:nvSpPr>
        <p:spPr/>
        <p:txBody>
          <a:bodyPr/>
          <a:lstStyle/>
          <a:p>
            <a:fld id="{0C84D03E-056A-C441-84EE-B168AE2E4386}" type="datetime1">
              <a:rPr lang="en-CA" smtClean="0"/>
              <a:t>2024-11-18</a:t>
            </a:fld>
            <a:endParaRPr lang="en-US" dirty="0"/>
          </a:p>
        </p:txBody>
      </p:sp>
      <p:sp>
        <p:nvSpPr>
          <p:cNvPr id="6" name="Slide Number Placeholder 5">
            <a:extLst>
              <a:ext uri="{FF2B5EF4-FFF2-40B4-BE49-F238E27FC236}">
                <a16:creationId xmlns:a16="http://schemas.microsoft.com/office/drawing/2014/main" id="{45389810-C0CA-3E86-F0F0-7A9853587DC5}"/>
              </a:ext>
            </a:extLst>
          </p:cNvPr>
          <p:cNvSpPr>
            <a:spLocks noGrp="1"/>
          </p:cNvSpPr>
          <p:nvPr>
            <p:ph type="sldNum" sz="quarter" idx="12"/>
          </p:nvPr>
        </p:nvSpPr>
        <p:spPr/>
        <p:txBody>
          <a:bodyPr/>
          <a:lstStyle/>
          <a:p>
            <a:fld id="{E5DBDCAD-C726-D94D-96EA-E460A5E96C33}" type="slidenum">
              <a:rPr lang="en-US" smtClean="0"/>
              <a:t>13</a:t>
            </a:fld>
            <a:endParaRPr lang="en-US" dirty="0"/>
          </a:p>
        </p:txBody>
      </p:sp>
      <p:sp>
        <p:nvSpPr>
          <p:cNvPr id="7" name="Footer Placeholder 6">
            <a:extLst>
              <a:ext uri="{FF2B5EF4-FFF2-40B4-BE49-F238E27FC236}">
                <a16:creationId xmlns:a16="http://schemas.microsoft.com/office/drawing/2014/main" id="{ADE000F4-FC4D-CCB3-45A1-F12D5D51D14A}"/>
              </a:ext>
            </a:extLst>
          </p:cNvPr>
          <p:cNvSpPr>
            <a:spLocks noGrp="1"/>
          </p:cNvSpPr>
          <p:nvPr>
            <p:ph type="ftr" sz="quarter" idx="11"/>
          </p:nvPr>
        </p:nvSpPr>
        <p:spPr/>
        <p:txBody>
          <a:bodyPr/>
          <a:lstStyle/>
          <a:p>
            <a:r>
              <a:rPr lang="en-US" dirty="0"/>
              <a:t>RTAM Treasurers Report</a:t>
            </a:r>
          </a:p>
        </p:txBody>
      </p:sp>
    </p:spTree>
    <p:extLst>
      <p:ext uri="{BB962C8B-B14F-4D97-AF65-F5344CB8AC3E}">
        <p14:creationId xmlns:p14="http://schemas.microsoft.com/office/powerpoint/2010/main" val="2652266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677942-F490-0565-4DCF-DEBA8A66D2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7B71FB-70A3-BD6D-A140-015127863E71}"/>
              </a:ext>
            </a:extLst>
          </p:cNvPr>
          <p:cNvSpPr>
            <a:spLocks noGrp="1"/>
          </p:cNvSpPr>
          <p:nvPr>
            <p:ph type="title"/>
          </p:nvPr>
        </p:nvSpPr>
        <p:spPr>
          <a:xfrm>
            <a:off x="838200" y="340964"/>
            <a:ext cx="10515600" cy="1611822"/>
          </a:xfrm>
        </p:spPr>
        <p:txBody>
          <a:bodyPr>
            <a:normAutofit/>
          </a:bodyPr>
          <a:lstStyle/>
          <a:p>
            <a:r>
              <a:rPr lang="en-US" sz="3600" b="1" dirty="0"/>
              <a:t>Reimbursement Amounts / Motion</a:t>
            </a:r>
            <a:br>
              <a:rPr lang="en-US" dirty="0"/>
            </a:br>
            <a:endParaRPr lang="en-US" b="1" dirty="0"/>
          </a:p>
        </p:txBody>
      </p:sp>
      <p:pic>
        <p:nvPicPr>
          <p:cNvPr id="4" name="Picture 3">
            <a:extLst>
              <a:ext uri="{FF2B5EF4-FFF2-40B4-BE49-F238E27FC236}">
                <a16:creationId xmlns:a16="http://schemas.microsoft.com/office/drawing/2014/main" id="{73DE15CD-4346-E011-9EC7-5376360832A5}"/>
              </a:ext>
            </a:extLst>
          </p:cNvPr>
          <p:cNvPicPr>
            <a:picLocks noChangeAspect="1"/>
          </p:cNvPicPr>
          <p:nvPr/>
        </p:nvPicPr>
        <p:blipFill>
          <a:blip r:embed="rId2"/>
          <a:stretch>
            <a:fillRect/>
          </a:stretch>
        </p:blipFill>
        <p:spPr>
          <a:xfrm>
            <a:off x="10944186" y="125787"/>
            <a:ext cx="1225402" cy="1201016"/>
          </a:xfrm>
          <a:prstGeom prst="rect">
            <a:avLst/>
          </a:prstGeom>
        </p:spPr>
      </p:pic>
      <p:graphicFrame>
        <p:nvGraphicFramePr>
          <p:cNvPr id="5" name="Table 4">
            <a:extLst>
              <a:ext uri="{FF2B5EF4-FFF2-40B4-BE49-F238E27FC236}">
                <a16:creationId xmlns:a16="http://schemas.microsoft.com/office/drawing/2014/main" id="{88999E5A-E34E-E660-1E7A-E7533BD5E897}"/>
              </a:ext>
            </a:extLst>
          </p:cNvPr>
          <p:cNvGraphicFramePr>
            <a:graphicFrameLocks noGrp="1"/>
          </p:cNvGraphicFramePr>
          <p:nvPr>
            <p:extLst>
              <p:ext uri="{D42A27DB-BD31-4B8C-83A1-F6EECF244321}">
                <p14:modId xmlns:p14="http://schemas.microsoft.com/office/powerpoint/2010/main" val="2070586212"/>
              </p:ext>
            </p:extLst>
          </p:nvPr>
        </p:nvGraphicFramePr>
        <p:xfrm>
          <a:off x="538124" y="1393011"/>
          <a:ext cx="10406062" cy="3840480"/>
        </p:xfrm>
        <a:graphic>
          <a:graphicData uri="http://schemas.openxmlformats.org/drawingml/2006/table">
            <a:tbl>
              <a:tblPr firstRow="1" bandRow="1">
                <a:tableStyleId>{5C22544A-7EE6-4342-B048-85BDC9FD1C3A}</a:tableStyleId>
              </a:tblPr>
              <a:tblGrid>
                <a:gridCol w="10406062">
                  <a:extLst>
                    <a:ext uri="{9D8B030D-6E8A-4147-A177-3AD203B41FA5}">
                      <a16:colId xmlns:a16="http://schemas.microsoft.com/office/drawing/2014/main" val="3783314034"/>
                    </a:ext>
                  </a:extLst>
                </a:gridCol>
              </a:tblGrid>
              <a:tr h="3719697">
                <a:tc>
                  <a:txBody>
                    <a:bodyPr/>
                    <a:lstStyle/>
                    <a:p>
                      <a:pPr marL="0" lvl="0" indent="0">
                        <a:buFontTx/>
                        <a:buNone/>
                      </a:pPr>
                      <a:r>
                        <a:rPr lang="en-CA" sz="2800" b="1" i="1" u="none" kern="1200" dirty="0">
                          <a:solidFill>
                            <a:schemeClr val="lt1"/>
                          </a:solidFill>
                          <a:effectLst/>
                          <a:latin typeface="+mn-lt"/>
                          <a:ea typeface="+mn-ea"/>
                          <a:cs typeface="+mn-cs"/>
                        </a:rPr>
                        <a:t>Moved by Jocelyne Fraser ( Board), and seconded ________________________by that the 2024-2025 RTAM Reimbursement Amounts  be approved as presented here.</a:t>
                      </a:r>
                      <a:r>
                        <a:rPr lang="en-CA" sz="2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buFont typeface="+mj-lt"/>
                        <a:buAutoNum type="arabicPeriod"/>
                      </a:pP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CA" sz="2400" kern="100" dirty="0">
                          <a:effectLst/>
                          <a:latin typeface="Calibri" panose="020F0502020204030204" pitchFamily="34" charset="0"/>
                          <a:ea typeface="Calibri" panose="020F0502020204030204" pitchFamily="34" charset="0"/>
                          <a:cs typeface="Times New Roman" panose="02020603050405020304" pitchFamily="18" charset="0"/>
                        </a:rPr>
                        <a:t>Meals : Breakfast $24.75, lunch $25.00, supper $61.50</a:t>
                      </a:r>
                    </a:p>
                    <a:p>
                      <a:pPr marL="342900" lvl="0" indent="-342900">
                        <a:buFont typeface="+mj-lt"/>
                        <a:buAutoNum type="arabicPeriod"/>
                      </a:pPr>
                      <a:r>
                        <a:rPr lang="en-CA" sz="2400" kern="100" dirty="0">
                          <a:effectLst/>
                          <a:latin typeface="Calibri" panose="020F0502020204030204" pitchFamily="34" charset="0"/>
                          <a:ea typeface="Calibri" panose="020F0502020204030204" pitchFamily="34" charset="0"/>
                          <a:cs typeface="Times New Roman" panose="02020603050405020304" pitchFamily="18" charset="0"/>
                        </a:rPr>
                        <a:t>Travel: private vehicle $0.70 per kilometer for the 1</a:t>
                      </a:r>
                      <a:r>
                        <a:rPr lang="en-CA" sz="2400" kern="1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CA" sz="2400" kern="100" dirty="0">
                          <a:effectLst/>
                          <a:latin typeface="Calibri" panose="020F0502020204030204" pitchFamily="34" charset="0"/>
                          <a:ea typeface="Calibri" panose="020F0502020204030204" pitchFamily="34" charset="0"/>
                          <a:cs typeface="Times New Roman" panose="02020603050405020304" pitchFamily="18" charset="0"/>
                        </a:rPr>
                        <a:t> 5000 KM claimed. $0.64 for any KM claimed above the 5000 KM in a single year. </a:t>
                      </a:r>
                    </a:p>
                    <a:p>
                      <a:pPr marL="269875" lvl="0" indent="-257175">
                        <a:buNone/>
                      </a:pPr>
                      <a:r>
                        <a:rPr lang="en-CA" sz="2400" kern="100" dirty="0">
                          <a:effectLst/>
                          <a:latin typeface="Calibri" panose="020F0502020204030204" pitchFamily="34" charset="0"/>
                          <a:ea typeface="Calibri" panose="020F0502020204030204" pitchFamily="34" charset="0"/>
                          <a:cs typeface="Times New Roman" panose="02020603050405020304" pitchFamily="18" charset="0"/>
                        </a:rPr>
                        <a:t>3. Hotel, Flights and Computer Consumables to remain consistent with 2024 and previous years within the RTAM Bylaws and Policies. </a:t>
                      </a:r>
                      <a:endParaRPr lang="en-CA" sz="3600" b="1" u="none" kern="1200" dirty="0">
                        <a:solidFill>
                          <a:schemeClr val="lt1"/>
                        </a:solidFill>
                        <a:effectLst/>
                        <a:latin typeface="+mn-lt"/>
                        <a:ea typeface="+mn-ea"/>
                        <a:cs typeface="+mn-cs"/>
                      </a:endParaRPr>
                    </a:p>
                    <a:p>
                      <a:pPr marL="0" indent="0">
                        <a:buNone/>
                      </a:pPr>
                      <a:endParaRPr lang="en-US" dirty="0"/>
                    </a:p>
                  </a:txBody>
                  <a:tcPr/>
                </a:tc>
                <a:extLst>
                  <a:ext uri="{0D108BD9-81ED-4DB2-BD59-A6C34878D82A}">
                    <a16:rowId xmlns:a16="http://schemas.microsoft.com/office/drawing/2014/main" val="1616944835"/>
                  </a:ext>
                </a:extLst>
              </a:tr>
            </a:tbl>
          </a:graphicData>
        </a:graphic>
      </p:graphicFrame>
      <p:sp>
        <p:nvSpPr>
          <p:cNvPr id="10" name="Date Placeholder 9">
            <a:extLst>
              <a:ext uri="{FF2B5EF4-FFF2-40B4-BE49-F238E27FC236}">
                <a16:creationId xmlns:a16="http://schemas.microsoft.com/office/drawing/2014/main" id="{012FAF1B-B6F0-D669-48D3-9570E3E2F110}"/>
              </a:ext>
            </a:extLst>
          </p:cNvPr>
          <p:cNvSpPr>
            <a:spLocks noGrp="1"/>
          </p:cNvSpPr>
          <p:nvPr>
            <p:ph type="dt" sz="half" idx="10"/>
          </p:nvPr>
        </p:nvSpPr>
        <p:spPr/>
        <p:txBody>
          <a:bodyPr/>
          <a:lstStyle/>
          <a:p>
            <a:fld id="{F4034612-0793-BD4A-97D0-DC6FC5663821}" type="datetime1">
              <a:rPr lang="en-CA" smtClean="0"/>
              <a:t>2024-11-18</a:t>
            </a:fld>
            <a:endParaRPr lang="en-US" dirty="0"/>
          </a:p>
        </p:txBody>
      </p:sp>
      <p:sp>
        <p:nvSpPr>
          <p:cNvPr id="11" name="Slide Number Placeholder 10">
            <a:extLst>
              <a:ext uri="{FF2B5EF4-FFF2-40B4-BE49-F238E27FC236}">
                <a16:creationId xmlns:a16="http://schemas.microsoft.com/office/drawing/2014/main" id="{95F1618A-4DE9-5A5E-1A1B-EBCD3F423EE5}"/>
              </a:ext>
            </a:extLst>
          </p:cNvPr>
          <p:cNvSpPr>
            <a:spLocks noGrp="1"/>
          </p:cNvSpPr>
          <p:nvPr>
            <p:ph type="sldNum" sz="quarter" idx="12"/>
          </p:nvPr>
        </p:nvSpPr>
        <p:spPr/>
        <p:txBody>
          <a:bodyPr/>
          <a:lstStyle/>
          <a:p>
            <a:fld id="{E5DBDCAD-C726-D94D-96EA-E460A5E96C33}" type="slidenum">
              <a:rPr lang="en-US" smtClean="0"/>
              <a:t>14</a:t>
            </a:fld>
            <a:endParaRPr lang="en-US" dirty="0"/>
          </a:p>
        </p:txBody>
      </p:sp>
      <p:sp>
        <p:nvSpPr>
          <p:cNvPr id="12" name="Footer Placeholder 11">
            <a:extLst>
              <a:ext uri="{FF2B5EF4-FFF2-40B4-BE49-F238E27FC236}">
                <a16:creationId xmlns:a16="http://schemas.microsoft.com/office/drawing/2014/main" id="{1718E39A-EDB7-C33C-4820-D03C469F149F}"/>
              </a:ext>
            </a:extLst>
          </p:cNvPr>
          <p:cNvSpPr>
            <a:spLocks noGrp="1"/>
          </p:cNvSpPr>
          <p:nvPr>
            <p:ph type="ftr" sz="quarter" idx="11"/>
          </p:nvPr>
        </p:nvSpPr>
        <p:spPr/>
        <p:txBody>
          <a:bodyPr/>
          <a:lstStyle/>
          <a:p>
            <a:r>
              <a:rPr lang="en-US" dirty="0"/>
              <a:t>RTAM Treasurers Report</a:t>
            </a:r>
          </a:p>
        </p:txBody>
      </p:sp>
    </p:spTree>
    <p:extLst>
      <p:ext uri="{BB962C8B-B14F-4D97-AF65-F5344CB8AC3E}">
        <p14:creationId xmlns:p14="http://schemas.microsoft.com/office/powerpoint/2010/main" val="3164155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3FFBD-9103-92FF-66FD-E7907226F339}"/>
              </a:ext>
            </a:extLst>
          </p:cNvPr>
          <p:cNvSpPr>
            <a:spLocks noGrp="1"/>
          </p:cNvSpPr>
          <p:nvPr>
            <p:ph type="title"/>
          </p:nvPr>
        </p:nvSpPr>
        <p:spPr/>
        <p:txBody>
          <a:bodyPr>
            <a:normAutofit/>
          </a:bodyPr>
          <a:lstStyle/>
          <a:p>
            <a:r>
              <a:rPr lang="en-US" sz="3200" b="1" dirty="0"/>
              <a:t>2022-2023 Audit / Update </a:t>
            </a:r>
            <a:endParaRPr lang="en-US" sz="3200" dirty="0"/>
          </a:p>
        </p:txBody>
      </p:sp>
      <p:sp>
        <p:nvSpPr>
          <p:cNvPr id="3" name="Content Placeholder 2">
            <a:extLst>
              <a:ext uri="{FF2B5EF4-FFF2-40B4-BE49-F238E27FC236}">
                <a16:creationId xmlns:a16="http://schemas.microsoft.com/office/drawing/2014/main" id="{41B18427-3A7F-F18C-F847-B0A3836155DE}"/>
              </a:ext>
            </a:extLst>
          </p:cNvPr>
          <p:cNvSpPr>
            <a:spLocks noGrp="1"/>
          </p:cNvSpPr>
          <p:nvPr>
            <p:ph idx="1"/>
          </p:nvPr>
        </p:nvSpPr>
        <p:spPr/>
        <p:txBody>
          <a:bodyPr>
            <a:normAutofit fontScale="92500" lnSpcReduction="10000"/>
          </a:bodyPr>
          <a:lstStyle/>
          <a:p>
            <a:pPr marL="0" indent="0">
              <a:buNone/>
            </a:pPr>
            <a:r>
              <a:rPr lang="en-US" b="1" dirty="0"/>
              <a:t>2022-2023 RTAM </a:t>
            </a:r>
            <a:r>
              <a:rPr lang="en-US" dirty="0"/>
              <a:t>received a </a:t>
            </a:r>
            <a:r>
              <a:rPr lang="en-US" b="1" dirty="0"/>
              <a:t>“Qualified Opinion” </a:t>
            </a:r>
            <a:r>
              <a:rPr lang="en-US" dirty="0"/>
              <a:t>in the Audit.</a:t>
            </a:r>
          </a:p>
          <a:p>
            <a:pPr marL="0" indent="0" algn="ctr">
              <a:buNone/>
            </a:pPr>
            <a:r>
              <a:rPr lang="en-US" dirty="0"/>
              <a:t>Concerns were raised about….</a:t>
            </a:r>
          </a:p>
          <a:p>
            <a:pPr marL="514350" indent="-514350">
              <a:buAutoNum type="alphaLcPeriod"/>
            </a:pPr>
            <a:r>
              <a:rPr lang="en-US" sz="2800" dirty="0"/>
              <a:t>missing documents.</a:t>
            </a:r>
          </a:p>
          <a:p>
            <a:pPr marL="514350" indent="-514350">
              <a:buAutoNum type="alphaLcPeriod"/>
            </a:pPr>
            <a:r>
              <a:rPr lang="en-US" sz="2800" dirty="0"/>
              <a:t>Chapters under the umbrella of RTAM  but operating outside the oversight and control of the organization. </a:t>
            </a:r>
            <a:endParaRPr lang="en-US" sz="2400" dirty="0"/>
          </a:p>
          <a:p>
            <a:pPr marL="0" indent="0">
              <a:buNone/>
            </a:pPr>
            <a:endParaRPr lang="en-US" sz="1000" b="1" dirty="0"/>
          </a:p>
          <a:p>
            <a:pPr marL="0" indent="0">
              <a:buNone/>
            </a:pPr>
            <a:r>
              <a:rPr lang="en-US" b="1" dirty="0"/>
              <a:t>Actions: </a:t>
            </a:r>
            <a:r>
              <a:rPr lang="en-US" dirty="0"/>
              <a:t>Last spring RTAM took actions to address the documents issue and the concerns raised about Chapters and accountability. </a:t>
            </a:r>
          </a:p>
          <a:p>
            <a:pPr marL="0" indent="0">
              <a:buNone/>
            </a:pPr>
            <a:endParaRPr lang="en-US" dirty="0"/>
          </a:p>
          <a:p>
            <a:pPr marL="0" indent="0">
              <a:buNone/>
            </a:pPr>
            <a:r>
              <a:rPr lang="en-US" b="1" dirty="0"/>
              <a:t>2023-2024 RTAM </a:t>
            </a:r>
            <a:r>
              <a:rPr lang="en-US" dirty="0"/>
              <a:t>received a </a:t>
            </a:r>
            <a:r>
              <a:rPr lang="en-US" b="1" dirty="0"/>
              <a:t>“clean opinion” </a:t>
            </a:r>
            <a:r>
              <a:rPr lang="en-US" dirty="0"/>
              <a:t>from the auditors meaning concerns were addressed. </a:t>
            </a:r>
          </a:p>
        </p:txBody>
      </p:sp>
      <p:pic>
        <p:nvPicPr>
          <p:cNvPr id="4" name="Picture 3">
            <a:extLst>
              <a:ext uri="{FF2B5EF4-FFF2-40B4-BE49-F238E27FC236}">
                <a16:creationId xmlns:a16="http://schemas.microsoft.com/office/drawing/2014/main" id="{2A431EAD-829B-3CC9-4DEB-3A7DACBED113}"/>
              </a:ext>
            </a:extLst>
          </p:cNvPr>
          <p:cNvPicPr>
            <a:picLocks noChangeAspect="1"/>
          </p:cNvPicPr>
          <p:nvPr/>
        </p:nvPicPr>
        <p:blipFill>
          <a:blip r:embed="rId2"/>
          <a:stretch>
            <a:fillRect/>
          </a:stretch>
        </p:blipFill>
        <p:spPr>
          <a:xfrm>
            <a:off x="10737328" y="163669"/>
            <a:ext cx="1186258" cy="1162652"/>
          </a:xfrm>
          <a:prstGeom prst="rect">
            <a:avLst/>
          </a:prstGeom>
        </p:spPr>
      </p:pic>
      <p:sp>
        <p:nvSpPr>
          <p:cNvPr id="5" name="Date Placeholder 4">
            <a:extLst>
              <a:ext uri="{FF2B5EF4-FFF2-40B4-BE49-F238E27FC236}">
                <a16:creationId xmlns:a16="http://schemas.microsoft.com/office/drawing/2014/main" id="{0210391D-87F8-7495-D336-A3E8CD7A1A49}"/>
              </a:ext>
            </a:extLst>
          </p:cNvPr>
          <p:cNvSpPr>
            <a:spLocks noGrp="1"/>
          </p:cNvSpPr>
          <p:nvPr>
            <p:ph type="dt" sz="half" idx="10"/>
          </p:nvPr>
        </p:nvSpPr>
        <p:spPr/>
        <p:txBody>
          <a:bodyPr/>
          <a:lstStyle/>
          <a:p>
            <a:fld id="{408723D0-2BC0-0345-9AD4-ABF50AEA26B5}" type="datetime1">
              <a:rPr lang="en-CA" smtClean="0"/>
              <a:t>2024-11-18</a:t>
            </a:fld>
            <a:endParaRPr lang="en-US" dirty="0"/>
          </a:p>
        </p:txBody>
      </p:sp>
      <p:sp>
        <p:nvSpPr>
          <p:cNvPr id="6" name="Slide Number Placeholder 5">
            <a:extLst>
              <a:ext uri="{FF2B5EF4-FFF2-40B4-BE49-F238E27FC236}">
                <a16:creationId xmlns:a16="http://schemas.microsoft.com/office/drawing/2014/main" id="{D277786C-A2C9-57D3-1C28-62B4ED663DCC}"/>
              </a:ext>
            </a:extLst>
          </p:cNvPr>
          <p:cNvSpPr>
            <a:spLocks noGrp="1"/>
          </p:cNvSpPr>
          <p:nvPr>
            <p:ph type="sldNum" sz="quarter" idx="12"/>
          </p:nvPr>
        </p:nvSpPr>
        <p:spPr/>
        <p:txBody>
          <a:bodyPr/>
          <a:lstStyle/>
          <a:p>
            <a:fld id="{E5DBDCAD-C726-D94D-96EA-E460A5E96C33}" type="slidenum">
              <a:rPr lang="en-US" smtClean="0"/>
              <a:t>2</a:t>
            </a:fld>
            <a:endParaRPr lang="en-US" dirty="0"/>
          </a:p>
        </p:txBody>
      </p:sp>
      <p:sp>
        <p:nvSpPr>
          <p:cNvPr id="7" name="Footer Placeholder 6">
            <a:extLst>
              <a:ext uri="{FF2B5EF4-FFF2-40B4-BE49-F238E27FC236}">
                <a16:creationId xmlns:a16="http://schemas.microsoft.com/office/drawing/2014/main" id="{930DAC43-4BB2-F2ED-C4DC-341B297D99D7}"/>
              </a:ext>
            </a:extLst>
          </p:cNvPr>
          <p:cNvSpPr>
            <a:spLocks noGrp="1"/>
          </p:cNvSpPr>
          <p:nvPr>
            <p:ph type="ftr" sz="quarter" idx="11"/>
          </p:nvPr>
        </p:nvSpPr>
        <p:spPr/>
        <p:txBody>
          <a:bodyPr/>
          <a:lstStyle/>
          <a:p>
            <a:r>
              <a:rPr lang="en-US" dirty="0"/>
              <a:t>RTAM Treasurers Report</a:t>
            </a:r>
          </a:p>
        </p:txBody>
      </p:sp>
    </p:spTree>
    <p:extLst>
      <p:ext uri="{BB962C8B-B14F-4D97-AF65-F5344CB8AC3E}">
        <p14:creationId xmlns:p14="http://schemas.microsoft.com/office/powerpoint/2010/main" val="1418536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9DBD0-5D68-0CCF-6A28-74B37F4A063C}"/>
              </a:ext>
            </a:extLst>
          </p:cNvPr>
          <p:cNvSpPr>
            <a:spLocks noGrp="1"/>
          </p:cNvSpPr>
          <p:nvPr>
            <p:ph type="title"/>
          </p:nvPr>
        </p:nvSpPr>
        <p:spPr>
          <a:xfrm>
            <a:off x="302012" y="365125"/>
            <a:ext cx="11051788" cy="782031"/>
          </a:xfrm>
        </p:spPr>
        <p:txBody>
          <a:bodyPr>
            <a:normAutofit/>
          </a:bodyPr>
          <a:lstStyle/>
          <a:p>
            <a:r>
              <a:rPr lang="en-US" sz="3200" b="1" dirty="0"/>
              <a:t>2024 Audit Report / Revenues ( dates )</a:t>
            </a:r>
          </a:p>
        </p:txBody>
      </p:sp>
      <p:graphicFrame>
        <p:nvGraphicFramePr>
          <p:cNvPr id="4" name="Content Placeholder 3">
            <a:extLst>
              <a:ext uri="{FF2B5EF4-FFF2-40B4-BE49-F238E27FC236}">
                <a16:creationId xmlns:a16="http://schemas.microsoft.com/office/drawing/2014/main" id="{30CDE163-71F8-9DFD-3CB3-30B7E9ABC187}"/>
              </a:ext>
            </a:extLst>
          </p:cNvPr>
          <p:cNvGraphicFramePr>
            <a:graphicFrameLocks noGrp="1"/>
          </p:cNvGraphicFramePr>
          <p:nvPr>
            <p:ph idx="1"/>
            <p:extLst>
              <p:ext uri="{D42A27DB-BD31-4B8C-83A1-F6EECF244321}">
                <p14:modId xmlns:p14="http://schemas.microsoft.com/office/powerpoint/2010/main" val="1330365248"/>
              </p:ext>
            </p:extLst>
          </p:nvPr>
        </p:nvGraphicFramePr>
        <p:xfrm>
          <a:off x="302012" y="1370181"/>
          <a:ext cx="6555060" cy="3870960"/>
        </p:xfrm>
        <a:graphic>
          <a:graphicData uri="http://schemas.openxmlformats.org/drawingml/2006/table">
            <a:tbl>
              <a:tblPr firstRow="1" bandRow="1">
                <a:tableStyleId>{5C22544A-7EE6-4342-B048-85BDC9FD1C3A}</a:tableStyleId>
              </a:tblPr>
              <a:tblGrid>
                <a:gridCol w="2185020">
                  <a:extLst>
                    <a:ext uri="{9D8B030D-6E8A-4147-A177-3AD203B41FA5}">
                      <a16:colId xmlns:a16="http://schemas.microsoft.com/office/drawing/2014/main" val="2842666254"/>
                    </a:ext>
                  </a:extLst>
                </a:gridCol>
                <a:gridCol w="2185020">
                  <a:extLst>
                    <a:ext uri="{9D8B030D-6E8A-4147-A177-3AD203B41FA5}">
                      <a16:colId xmlns:a16="http://schemas.microsoft.com/office/drawing/2014/main" val="2249585446"/>
                    </a:ext>
                  </a:extLst>
                </a:gridCol>
                <a:gridCol w="2185020">
                  <a:extLst>
                    <a:ext uri="{9D8B030D-6E8A-4147-A177-3AD203B41FA5}">
                      <a16:colId xmlns:a16="http://schemas.microsoft.com/office/drawing/2014/main" val="1201186752"/>
                    </a:ext>
                  </a:extLst>
                </a:gridCol>
              </a:tblGrid>
              <a:tr h="387674">
                <a:tc>
                  <a:txBody>
                    <a:bodyPr/>
                    <a:lstStyle/>
                    <a:p>
                      <a:r>
                        <a:rPr lang="en-US" sz="2000" dirty="0"/>
                        <a:t>Categories </a:t>
                      </a:r>
                    </a:p>
                  </a:txBody>
                  <a:tcPr/>
                </a:tc>
                <a:tc>
                  <a:txBody>
                    <a:bodyPr/>
                    <a:lstStyle/>
                    <a:p>
                      <a:pPr algn="ctr"/>
                      <a:r>
                        <a:rPr lang="en-US" sz="2000" dirty="0"/>
                        <a:t>2023</a:t>
                      </a:r>
                    </a:p>
                  </a:txBody>
                  <a:tcPr/>
                </a:tc>
                <a:tc>
                  <a:txBody>
                    <a:bodyPr/>
                    <a:lstStyle/>
                    <a:p>
                      <a:pPr algn="ctr"/>
                      <a:r>
                        <a:rPr lang="en-US" sz="2000" dirty="0"/>
                        <a:t>2024</a:t>
                      </a:r>
                    </a:p>
                  </a:txBody>
                  <a:tcPr/>
                </a:tc>
                <a:extLst>
                  <a:ext uri="{0D108BD9-81ED-4DB2-BD59-A6C34878D82A}">
                    <a16:rowId xmlns:a16="http://schemas.microsoft.com/office/drawing/2014/main" val="385088709"/>
                  </a:ext>
                </a:extLst>
              </a:tr>
              <a:tr h="387674">
                <a:tc>
                  <a:txBody>
                    <a:bodyPr/>
                    <a:lstStyle/>
                    <a:p>
                      <a:r>
                        <a:rPr lang="en-US" sz="2000" dirty="0"/>
                        <a:t>1. Membership</a:t>
                      </a:r>
                    </a:p>
                  </a:txBody>
                  <a:tcPr/>
                </a:tc>
                <a:tc>
                  <a:txBody>
                    <a:bodyPr/>
                    <a:lstStyle/>
                    <a:p>
                      <a:pPr algn="ctr"/>
                      <a:r>
                        <a:rPr lang="en-US" sz="2000" dirty="0"/>
                        <a:t>$352,5577</a:t>
                      </a:r>
                    </a:p>
                  </a:txBody>
                  <a:tcPr/>
                </a:tc>
                <a:tc>
                  <a:txBody>
                    <a:bodyPr/>
                    <a:lstStyle/>
                    <a:p>
                      <a:pPr algn="ctr"/>
                      <a:r>
                        <a:rPr lang="en-US" sz="2000" dirty="0"/>
                        <a:t>$354,076</a:t>
                      </a:r>
                    </a:p>
                  </a:txBody>
                  <a:tcPr/>
                </a:tc>
                <a:extLst>
                  <a:ext uri="{0D108BD9-81ED-4DB2-BD59-A6C34878D82A}">
                    <a16:rowId xmlns:a16="http://schemas.microsoft.com/office/drawing/2014/main" val="1360516332"/>
                  </a:ext>
                </a:extLst>
              </a:tr>
              <a:tr h="387674">
                <a:tc>
                  <a:txBody>
                    <a:bodyPr/>
                    <a:lstStyle/>
                    <a:p>
                      <a:r>
                        <a:rPr lang="en-US" sz="2000" dirty="0"/>
                        <a:t>2. Interest</a:t>
                      </a:r>
                    </a:p>
                  </a:txBody>
                  <a:tcPr/>
                </a:tc>
                <a:tc>
                  <a:txBody>
                    <a:bodyPr/>
                    <a:lstStyle/>
                    <a:p>
                      <a:pPr algn="ctr"/>
                      <a:r>
                        <a:rPr lang="en-US" sz="2000" dirty="0"/>
                        <a:t>$7259</a:t>
                      </a:r>
                    </a:p>
                  </a:txBody>
                  <a:tcPr/>
                </a:tc>
                <a:tc>
                  <a:txBody>
                    <a:bodyPr/>
                    <a:lstStyle/>
                    <a:p>
                      <a:pPr algn="ctr"/>
                      <a:r>
                        <a:rPr lang="en-US" sz="2000" dirty="0"/>
                        <a:t>$10,694</a:t>
                      </a:r>
                    </a:p>
                  </a:txBody>
                  <a:tcPr/>
                </a:tc>
                <a:extLst>
                  <a:ext uri="{0D108BD9-81ED-4DB2-BD59-A6C34878D82A}">
                    <a16:rowId xmlns:a16="http://schemas.microsoft.com/office/drawing/2014/main" val="1736433868"/>
                  </a:ext>
                </a:extLst>
              </a:tr>
              <a:tr h="387674">
                <a:tc>
                  <a:txBody>
                    <a:bodyPr/>
                    <a:lstStyle/>
                    <a:p>
                      <a:r>
                        <a:rPr lang="en-US" sz="2000" dirty="0"/>
                        <a:t>3. Events</a:t>
                      </a:r>
                    </a:p>
                  </a:txBody>
                  <a:tcPr/>
                </a:tc>
                <a:tc>
                  <a:txBody>
                    <a:bodyPr/>
                    <a:lstStyle/>
                    <a:p>
                      <a:pPr algn="ctr"/>
                      <a:r>
                        <a:rPr lang="en-US" sz="2000" dirty="0"/>
                        <a:t>$ 0</a:t>
                      </a:r>
                    </a:p>
                  </a:txBody>
                  <a:tcPr/>
                </a:tc>
                <a:tc>
                  <a:txBody>
                    <a:bodyPr/>
                    <a:lstStyle/>
                    <a:p>
                      <a:pPr algn="ctr"/>
                      <a:r>
                        <a:rPr lang="en-US" sz="2000" dirty="0"/>
                        <a:t>$9,320</a:t>
                      </a:r>
                    </a:p>
                  </a:txBody>
                  <a:tcPr/>
                </a:tc>
                <a:extLst>
                  <a:ext uri="{0D108BD9-81ED-4DB2-BD59-A6C34878D82A}">
                    <a16:rowId xmlns:a16="http://schemas.microsoft.com/office/drawing/2014/main" val="4189948251"/>
                  </a:ext>
                </a:extLst>
              </a:tr>
              <a:tr h="387674">
                <a:tc>
                  <a:txBody>
                    <a:bodyPr/>
                    <a:lstStyle/>
                    <a:p>
                      <a:r>
                        <a:rPr lang="en-US" sz="2000" dirty="0"/>
                        <a:t>4. Advertising / Kit</a:t>
                      </a:r>
                    </a:p>
                  </a:txBody>
                  <a:tcPr/>
                </a:tc>
                <a:tc>
                  <a:txBody>
                    <a:bodyPr/>
                    <a:lstStyle/>
                    <a:p>
                      <a:pPr algn="ctr"/>
                      <a:r>
                        <a:rPr lang="en-US" sz="2000" dirty="0"/>
                        <a:t>7,330</a:t>
                      </a:r>
                    </a:p>
                  </a:txBody>
                  <a:tcPr/>
                </a:tc>
                <a:tc>
                  <a:txBody>
                    <a:bodyPr/>
                    <a:lstStyle/>
                    <a:p>
                      <a:pPr algn="ctr"/>
                      <a:r>
                        <a:rPr lang="en-US" sz="2000" dirty="0"/>
                        <a:t>$7,310</a:t>
                      </a:r>
                    </a:p>
                  </a:txBody>
                  <a:tcPr/>
                </a:tc>
                <a:extLst>
                  <a:ext uri="{0D108BD9-81ED-4DB2-BD59-A6C34878D82A}">
                    <a16:rowId xmlns:a16="http://schemas.microsoft.com/office/drawing/2014/main" val="3676159189"/>
                  </a:ext>
                </a:extLst>
              </a:tr>
              <a:tr h="669137">
                <a:tc>
                  <a:txBody>
                    <a:bodyPr/>
                    <a:lstStyle/>
                    <a:p>
                      <a:r>
                        <a:rPr lang="en-US" sz="2000" dirty="0"/>
                        <a:t>5. Admin. Service Allowance (ASA)</a:t>
                      </a:r>
                    </a:p>
                  </a:txBody>
                  <a:tcPr/>
                </a:tc>
                <a:tc>
                  <a:txBody>
                    <a:bodyPr/>
                    <a:lstStyle/>
                    <a:p>
                      <a:pPr algn="ctr"/>
                      <a:r>
                        <a:rPr lang="en-US" sz="2000" dirty="0"/>
                        <a:t>101,884</a:t>
                      </a:r>
                    </a:p>
                  </a:txBody>
                  <a:tcPr/>
                </a:tc>
                <a:tc>
                  <a:txBody>
                    <a:bodyPr/>
                    <a:lstStyle/>
                    <a:p>
                      <a:pPr algn="ctr"/>
                      <a:r>
                        <a:rPr lang="en-US" sz="2000" dirty="0"/>
                        <a:t>$11,7641</a:t>
                      </a:r>
                    </a:p>
                  </a:txBody>
                  <a:tcPr/>
                </a:tc>
                <a:extLst>
                  <a:ext uri="{0D108BD9-81ED-4DB2-BD59-A6C34878D82A}">
                    <a16:rowId xmlns:a16="http://schemas.microsoft.com/office/drawing/2014/main" val="609600780"/>
                  </a:ext>
                </a:extLst>
              </a:tr>
              <a:tr h="387674">
                <a:tc>
                  <a:txBody>
                    <a:bodyPr/>
                    <a:lstStyle/>
                    <a:p>
                      <a:r>
                        <a:rPr lang="en-US" sz="2000" dirty="0"/>
                        <a:t>6. Miscellaneous </a:t>
                      </a:r>
                    </a:p>
                  </a:txBody>
                  <a:tcPr/>
                </a:tc>
                <a:tc>
                  <a:txBody>
                    <a:bodyPr/>
                    <a:lstStyle/>
                    <a:p>
                      <a:pPr algn="ctr"/>
                      <a:r>
                        <a:rPr lang="en-US" sz="2000" dirty="0"/>
                        <a:t>9,109</a:t>
                      </a:r>
                    </a:p>
                  </a:txBody>
                  <a:tcPr/>
                </a:tc>
                <a:tc>
                  <a:txBody>
                    <a:bodyPr/>
                    <a:lstStyle/>
                    <a:p>
                      <a:pPr algn="ctr"/>
                      <a:r>
                        <a:rPr lang="en-US" sz="2000" dirty="0"/>
                        <a:t>$3,296</a:t>
                      </a:r>
                    </a:p>
                  </a:txBody>
                  <a:tcPr/>
                </a:tc>
                <a:extLst>
                  <a:ext uri="{0D108BD9-81ED-4DB2-BD59-A6C34878D82A}">
                    <a16:rowId xmlns:a16="http://schemas.microsoft.com/office/drawing/2014/main" val="3294571433"/>
                  </a:ext>
                </a:extLst>
              </a:tr>
              <a:tr h="387674">
                <a:tc>
                  <a:txBody>
                    <a:bodyPr/>
                    <a:lstStyle/>
                    <a:p>
                      <a:endParaRPr lang="en-US" sz="2000" dirty="0"/>
                    </a:p>
                  </a:txBody>
                  <a:tcPr/>
                </a:tc>
                <a:tc>
                  <a:txBody>
                    <a:bodyPr/>
                    <a:lstStyle/>
                    <a:p>
                      <a:pPr algn="ctr"/>
                      <a:endParaRPr lang="en-US" sz="2000" dirty="0"/>
                    </a:p>
                  </a:txBody>
                  <a:tcPr/>
                </a:tc>
                <a:tc>
                  <a:txBody>
                    <a:bodyPr/>
                    <a:lstStyle/>
                    <a:p>
                      <a:pPr algn="ctr"/>
                      <a:endParaRPr lang="en-US" sz="2000" dirty="0"/>
                    </a:p>
                  </a:txBody>
                  <a:tcPr/>
                </a:tc>
                <a:extLst>
                  <a:ext uri="{0D108BD9-81ED-4DB2-BD59-A6C34878D82A}">
                    <a16:rowId xmlns:a16="http://schemas.microsoft.com/office/drawing/2014/main" val="981625535"/>
                  </a:ext>
                </a:extLst>
              </a:tr>
              <a:tr h="387674">
                <a:tc>
                  <a:txBody>
                    <a:bodyPr/>
                    <a:lstStyle/>
                    <a:p>
                      <a:r>
                        <a:rPr lang="en-US" sz="2000" b="1" dirty="0"/>
                        <a:t>Total Revenues</a:t>
                      </a:r>
                    </a:p>
                  </a:txBody>
                  <a:tcPr/>
                </a:tc>
                <a:tc>
                  <a:txBody>
                    <a:bodyPr/>
                    <a:lstStyle/>
                    <a:p>
                      <a:pPr algn="ctr"/>
                      <a:r>
                        <a:rPr lang="en-US" sz="2000" b="1" dirty="0"/>
                        <a:t>$477,639</a:t>
                      </a:r>
                    </a:p>
                  </a:txBody>
                  <a:tcPr/>
                </a:tc>
                <a:tc>
                  <a:txBody>
                    <a:bodyPr/>
                    <a:lstStyle/>
                    <a:p>
                      <a:pPr algn="ctr"/>
                      <a:r>
                        <a:rPr lang="en-US" sz="2000" b="1" dirty="0"/>
                        <a:t>$502,339</a:t>
                      </a:r>
                    </a:p>
                  </a:txBody>
                  <a:tcPr/>
                </a:tc>
                <a:extLst>
                  <a:ext uri="{0D108BD9-81ED-4DB2-BD59-A6C34878D82A}">
                    <a16:rowId xmlns:a16="http://schemas.microsoft.com/office/drawing/2014/main" val="2925497006"/>
                  </a:ext>
                </a:extLst>
              </a:tr>
            </a:tbl>
          </a:graphicData>
        </a:graphic>
      </p:graphicFrame>
      <p:sp>
        <p:nvSpPr>
          <p:cNvPr id="5" name="TextBox 4">
            <a:extLst>
              <a:ext uri="{FF2B5EF4-FFF2-40B4-BE49-F238E27FC236}">
                <a16:creationId xmlns:a16="http://schemas.microsoft.com/office/drawing/2014/main" id="{F24C1B7F-E0C8-6BCB-E1F4-C5959675DBEF}"/>
              </a:ext>
            </a:extLst>
          </p:cNvPr>
          <p:cNvSpPr txBox="1"/>
          <p:nvPr/>
        </p:nvSpPr>
        <p:spPr>
          <a:xfrm>
            <a:off x="7127489" y="1370181"/>
            <a:ext cx="4762499" cy="3170099"/>
          </a:xfrm>
          <a:prstGeom prst="rect">
            <a:avLst/>
          </a:prstGeom>
          <a:noFill/>
        </p:spPr>
        <p:txBody>
          <a:bodyPr wrap="square" rtlCol="0">
            <a:spAutoFit/>
          </a:bodyPr>
          <a:lstStyle/>
          <a:p>
            <a:pPr marL="342900" indent="-342900">
              <a:buAutoNum type="arabicPeriod"/>
            </a:pPr>
            <a:r>
              <a:rPr lang="en-US" sz="2000" dirty="0"/>
              <a:t>Slight growth but beginning to see impact of Ontario in the insurance plans which can impact membership revenue.</a:t>
            </a:r>
          </a:p>
          <a:p>
            <a:endParaRPr lang="en-US" sz="2000" dirty="0"/>
          </a:p>
          <a:p>
            <a:r>
              <a:rPr lang="en-US" sz="2000" dirty="0"/>
              <a:t>2.    Interest on GIC investments.</a:t>
            </a:r>
          </a:p>
          <a:p>
            <a:pPr marL="342900" indent="-342900">
              <a:buAutoNum type="arabicPeriod"/>
            </a:pPr>
            <a:endParaRPr lang="en-US" sz="2000" dirty="0"/>
          </a:p>
          <a:p>
            <a:pPr marL="342900" indent="-342900">
              <a:buAutoNum type="arabicPeriod" startAt="5"/>
            </a:pPr>
            <a:r>
              <a:rPr lang="en-US" sz="2000" dirty="0"/>
              <a:t>ASA revenue related to members in the</a:t>
            </a:r>
          </a:p>
          <a:p>
            <a:r>
              <a:rPr lang="en-US" sz="2000" dirty="0"/>
              <a:t>       insurance programs / entering period</a:t>
            </a:r>
          </a:p>
          <a:p>
            <a:r>
              <a:rPr lang="en-US" sz="2000" dirty="0"/>
              <a:t>       of stagnation.</a:t>
            </a:r>
          </a:p>
        </p:txBody>
      </p:sp>
      <p:sp>
        <p:nvSpPr>
          <p:cNvPr id="6" name="TextBox 5">
            <a:extLst>
              <a:ext uri="{FF2B5EF4-FFF2-40B4-BE49-F238E27FC236}">
                <a16:creationId xmlns:a16="http://schemas.microsoft.com/office/drawing/2014/main" id="{1BA21E5A-86AF-32F0-7B9B-97D39CAE47F1}"/>
              </a:ext>
            </a:extLst>
          </p:cNvPr>
          <p:cNvSpPr txBox="1"/>
          <p:nvPr/>
        </p:nvSpPr>
        <p:spPr>
          <a:xfrm>
            <a:off x="540137" y="5487819"/>
            <a:ext cx="10813663" cy="707886"/>
          </a:xfrm>
          <a:prstGeom prst="rect">
            <a:avLst/>
          </a:prstGeom>
          <a:noFill/>
        </p:spPr>
        <p:txBody>
          <a:bodyPr wrap="square" rtlCol="0">
            <a:spAutoFit/>
          </a:bodyPr>
          <a:lstStyle/>
          <a:p>
            <a:r>
              <a:rPr lang="en-US" sz="2000" b="1" dirty="0"/>
              <a:t>Despite challenges, RTAM continues to grow and show an increased ability to budget and track funds.</a:t>
            </a:r>
          </a:p>
        </p:txBody>
      </p:sp>
      <p:pic>
        <p:nvPicPr>
          <p:cNvPr id="7" name="Picture 6">
            <a:extLst>
              <a:ext uri="{FF2B5EF4-FFF2-40B4-BE49-F238E27FC236}">
                <a16:creationId xmlns:a16="http://schemas.microsoft.com/office/drawing/2014/main" id="{78E0C06F-48C5-F560-5C91-A15017231E45}"/>
              </a:ext>
            </a:extLst>
          </p:cNvPr>
          <p:cNvPicPr>
            <a:picLocks noChangeAspect="1"/>
          </p:cNvPicPr>
          <p:nvPr/>
        </p:nvPicPr>
        <p:blipFill>
          <a:blip r:embed="rId2"/>
          <a:stretch>
            <a:fillRect/>
          </a:stretch>
        </p:blipFill>
        <p:spPr>
          <a:xfrm>
            <a:off x="10737328" y="163669"/>
            <a:ext cx="1186258" cy="1162652"/>
          </a:xfrm>
          <a:prstGeom prst="rect">
            <a:avLst/>
          </a:prstGeom>
        </p:spPr>
      </p:pic>
      <p:sp>
        <p:nvSpPr>
          <p:cNvPr id="8" name="Date Placeholder 7">
            <a:extLst>
              <a:ext uri="{FF2B5EF4-FFF2-40B4-BE49-F238E27FC236}">
                <a16:creationId xmlns:a16="http://schemas.microsoft.com/office/drawing/2014/main" id="{778CC893-0ACB-ACD0-480C-3D60F2C1CE7D}"/>
              </a:ext>
            </a:extLst>
          </p:cNvPr>
          <p:cNvSpPr>
            <a:spLocks noGrp="1"/>
          </p:cNvSpPr>
          <p:nvPr>
            <p:ph type="dt" sz="half" idx="10"/>
          </p:nvPr>
        </p:nvSpPr>
        <p:spPr/>
        <p:txBody>
          <a:bodyPr/>
          <a:lstStyle/>
          <a:p>
            <a:fld id="{DB3B7AE5-DDB6-AC49-B1FA-4C721E9EFB6E}" type="datetime1">
              <a:rPr lang="en-CA" smtClean="0"/>
              <a:t>2024-11-18</a:t>
            </a:fld>
            <a:endParaRPr lang="en-US" dirty="0"/>
          </a:p>
        </p:txBody>
      </p:sp>
      <p:sp>
        <p:nvSpPr>
          <p:cNvPr id="9" name="Slide Number Placeholder 8">
            <a:extLst>
              <a:ext uri="{FF2B5EF4-FFF2-40B4-BE49-F238E27FC236}">
                <a16:creationId xmlns:a16="http://schemas.microsoft.com/office/drawing/2014/main" id="{BF38B507-A927-BC46-51FB-A3E106163F17}"/>
              </a:ext>
            </a:extLst>
          </p:cNvPr>
          <p:cNvSpPr>
            <a:spLocks noGrp="1"/>
          </p:cNvSpPr>
          <p:nvPr>
            <p:ph type="sldNum" sz="quarter" idx="12"/>
          </p:nvPr>
        </p:nvSpPr>
        <p:spPr/>
        <p:txBody>
          <a:bodyPr/>
          <a:lstStyle/>
          <a:p>
            <a:fld id="{E5DBDCAD-C726-D94D-96EA-E460A5E96C33}" type="slidenum">
              <a:rPr lang="en-US" smtClean="0"/>
              <a:t>3</a:t>
            </a:fld>
            <a:endParaRPr lang="en-US" dirty="0"/>
          </a:p>
        </p:txBody>
      </p:sp>
      <p:sp>
        <p:nvSpPr>
          <p:cNvPr id="10" name="Footer Placeholder 9">
            <a:extLst>
              <a:ext uri="{FF2B5EF4-FFF2-40B4-BE49-F238E27FC236}">
                <a16:creationId xmlns:a16="http://schemas.microsoft.com/office/drawing/2014/main" id="{8AE624E5-BF90-3721-01C2-8EC211B847AD}"/>
              </a:ext>
            </a:extLst>
          </p:cNvPr>
          <p:cNvSpPr>
            <a:spLocks noGrp="1"/>
          </p:cNvSpPr>
          <p:nvPr>
            <p:ph type="ftr" sz="quarter" idx="11"/>
          </p:nvPr>
        </p:nvSpPr>
        <p:spPr/>
        <p:txBody>
          <a:bodyPr/>
          <a:lstStyle/>
          <a:p>
            <a:r>
              <a:rPr lang="en-US" dirty="0"/>
              <a:t>RTAM Treasurers Report</a:t>
            </a:r>
          </a:p>
        </p:txBody>
      </p:sp>
    </p:spTree>
    <p:extLst>
      <p:ext uri="{BB962C8B-B14F-4D97-AF65-F5344CB8AC3E}">
        <p14:creationId xmlns:p14="http://schemas.microsoft.com/office/powerpoint/2010/main" val="682073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0D5A8-6A9F-85ED-1AAB-C2B7E1C3FFDC}"/>
              </a:ext>
            </a:extLst>
          </p:cNvPr>
          <p:cNvSpPr>
            <a:spLocks noGrp="1"/>
          </p:cNvSpPr>
          <p:nvPr>
            <p:ph type="title"/>
          </p:nvPr>
        </p:nvSpPr>
        <p:spPr>
          <a:xfrm>
            <a:off x="838200" y="365125"/>
            <a:ext cx="10515600" cy="1060933"/>
          </a:xfrm>
        </p:spPr>
        <p:txBody>
          <a:bodyPr>
            <a:normAutofit/>
          </a:bodyPr>
          <a:lstStyle/>
          <a:p>
            <a:r>
              <a:rPr lang="en-US" sz="3200" b="1" dirty="0"/>
              <a:t>2024 Audit Report / Expenses ( dates )</a:t>
            </a:r>
            <a:endParaRPr lang="en-US" sz="3200" dirty="0"/>
          </a:p>
        </p:txBody>
      </p:sp>
      <p:graphicFrame>
        <p:nvGraphicFramePr>
          <p:cNvPr id="4" name="Content Placeholder 3">
            <a:extLst>
              <a:ext uri="{FF2B5EF4-FFF2-40B4-BE49-F238E27FC236}">
                <a16:creationId xmlns:a16="http://schemas.microsoft.com/office/drawing/2014/main" id="{EF42ACE6-2852-E4E6-4577-0E298C512862}"/>
              </a:ext>
            </a:extLst>
          </p:cNvPr>
          <p:cNvGraphicFramePr>
            <a:graphicFrameLocks noGrp="1"/>
          </p:cNvGraphicFramePr>
          <p:nvPr>
            <p:ph idx="1"/>
            <p:extLst>
              <p:ext uri="{D42A27DB-BD31-4B8C-83A1-F6EECF244321}">
                <p14:modId xmlns:p14="http://schemas.microsoft.com/office/powerpoint/2010/main" val="2491490425"/>
              </p:ext>
            </p:extLst>
          </p:nvPr>
        </p:nvGraphicFramePr>
        <p:xfrm>
          <a:off x="838202" y="1426059"/>
          <a:ext cx="6934198" cy="5036634"/>
        </p:xfrm>
        <a:graphic>
          <a:graphicData uri="http://schemas.openxmlformats.org/drawingml/2006/table">
            <a:tbl>
              <a:tblPr firstRow="1" bandRow="1">
                <a:tableStyleId>{5C22544A-7EE6-4342-B048-85BDC9FD1C3A}</a:tableStyleId>
              </a:tblPr>
              <a:tblGrid>
                <a:gridCol w="3520364">
                  <a:extLst>
                    <a:ext uri="{9D8B030D-6E8A-4147-A177-3AD203B41FA5}">
                      <a16:colId xmlns:a16="http://schemas.microsoft.com/office/drawing/2014/main" val="3631758165"/>
                    </a:ext>
                  </a:extLst>
                </a:gridCol>
                <a:gridCol w="1757761">
                  <a:extLst>
                    <a:ext uri="{9D8B030D-6E8A-4147-A177-3AD203B41FA5}">
                      <a16:colId xmlns:a16="http://schemas.microsoft.com/office/drawing/2014/main" val="2202585571"/>
                    </a:ext>
                  </a:extLst>
                </a:gridCol>
                <a:gridCol w="1656073">
                  <a:extLst>
                    <a:ext uri="{9D8B030D-6E8A-4147-A177-3AD203B41FA5}">
                      <a16:colId xmlns:a16="http://schemas.microsoft.com/office/drawing/2014/main" val="56446184"/>
                    </a:ext>
                  </a:extLst>
                </a:gridCol>
              </a:tblGrid>
              <a:tr h="359902">
                <a:tc>
                  <a:txBody>
                    <a:bodyPr/>
                    <a:lstStyle/>
                    <a:p>
                      <a:pPr algn="ctr"/>
                      <a:r>
                        <a:rPr lang="en-US" sz="1800" dirty="0"/>
                        <a:t>Category 8. </a:t>
                      </a:r>
                    </a:p>
                  </a:txBody>
                  <a:tcPr/>
                </a:tc>
                <a:tc>
                  <a:txBody>
                    <a:bodyPr/>
                    <a:lstStyle/>
                    <a:p>
                      <a:pPr algn="ctr"/>
                      <a:r>
                        <a:rPr lang="en-US" sz="1800" dirty="0"/>
                        <a:t>2023</a:t>
                      </a:r>
                    </a:p>
                  </a:txBody>
                  <a:tcPr/>
                </a:tc>
                <a:tc>
                  <a:txBody>
                    <a:bodyPr/>
                    <a:lstStyle/>
                    <a:p>
                      <a:pPr algn="ctr"/>
                      <a:r>
                        <a:rPr lang="en-US" sz="1800" dirty="0"/>
                        <a:t>2024</a:t>
                      </a:r>
                    </a:p>
                  </a:txBody>
                  <a:tcPr/>
                </a:tc>
                <a:extLst>
                  <a:ext uri="{0D108BD9-81ED-4DB2-BD59-A6C34878D82A}">
                    <a16:rowId xmlns:a16="http://schemas.microsoft.com/office/drawing/2014/main" val="3062516412"/>
                  </a:ext>
                </a:extLst>
              </a:tr>
              <a:tr h="478718">
                <a:tc>
                  <a:txBody>
                    <a:bodyPr/>
                    <a:lstStyle/>
                    <a:p>
                      <a:r>
                        <a:rPr lang="en-US" sz="1800" dirty="0"/>
                        <a:t>1. Advertising &amp; Promotions</a:t>
                      </a:r>
                    </a:p>
                  </a:txBody>
                  <a:tcPr/>
                </a:tc>
                <a:tc>
                  <a:txBody>
                    <a:bodyPr/>
                    <a:lstStyle/>
                    <a:p>
                      <a:pPr algn="ctr"/>
                      <a:r>
                        <a:rPr lang="en-US" sz="1800" dirty="0"/>
                        <a:t>$931</a:t>
                      </a:r>
                    </a:p>
                  </a:txBody>
                  <a:tcPr/>
                </a:tc>
                <a:tc>
                  <a:txBody>
                    <a:bodyPr/>
                    <a:lstStyle/>
                    <a:p>
                      <a:pPr algn="ctr"/>
                      <a:r>
                        <a:rPr lang="en-US" sz="1800" dirty="0"/>
                        <a:t>$829</a:t>
                      </a:r>
                    </a:p>
                  </a:txBody>
                  <a:tcPr/>
                </a:tc>
                <a:extLst>
                  <a:ext uri="{0D108BD9-81ED-4DB2-BD59-A6C34878D82A}">
                    <a16:rowId xmlns:a16="http://schemas.microsoft.com/office/drawing/2014/main" val="472972644"/>
                  </a:ext>
                </a:extLst>
              </a:tr>
              <a:tr h="477602">
                <a:tc>
                  <a:txBody>
                    <a:bodyPr/>
                    <a:lstStyle/>
                    <a:p>
                      <a:r>
                        <a:rPr lang="en-US" sz="1800" dirty="0"/>
                        <a:t>2. Bank and Payroll fees </a:t>
                      </a:r>
                    </a:p>
                  </a:txBody>
                  <a:tcPr/>
                </a:tc>
                <a:tc>
                  <a:txBody>
                    <a:bodyPr/>
                    <a:lstStyle/>
                    <a:p>
                      <a:pPr algn="ctr"/>
                      <a:r>
                        <a:rPr lang="en-US" sz="1800" dirty="0"/>
                        <a:t>$1,951</a:t>
                      </a:r>
                    </a:p>
                  </a:txBody>
                  <a:tcPr/>
                </a:tc>
                <a:tc>
                  <a:txBody>
                    <a:bodyPr/>
                    <a:lstStyle/>
                    <a:p>
                      <a:pPr algn="ctr"/>
                      <a:r>
                        <a:rPr lang="en-US" sz="1800" dirty="0"/>
                        <a:t>$2,373</a:t>
                      </a:r>
                    </a:p>
                  </a:txBody>
                  <a:tcPr/>
                </a:tc>
                <a:extLst>
                  <a:ext uri="{0D108BD9-81ED-4DB2-BD59-A6C34878D82A}">
                    <a16:rowId xmlns:a16="http://schemas.microsoft.com/office/drawing/2014/main" val="470035006"/>
                  </a:ext>
                </a:extLst>
              </a:tr>
              <a:tr h="352762">
                <a:tc>
                  <a:txBody>
                    <a:bodyPr/>
                    <a:lstStyle/>
                    <a:p>
                      <a:r>
                        <a:rPr lang="en-US" sz="1800" dirty="0"/>
                        <a:t>3. Bursaries </a:t>
                      </a:r>
                    </a:p>
                  </a:txBody>
                  <a:tcPr/>
                </a:tc>
                <a:tc>
                  <a:txBody>
                    <a:bodyPr/>
                    <a:lstStyle/>
                    <a:p>
                      <a:pPr algn="ctr"/>
                      <a:r>
                        <a:rPr lang="en-US" sz="1800" dirty="0"/>
                        <a:t>$4,000</a:t>
                      </a:r>
                    </a:p>
                  </a:txBody>
                  <a:tcPr/>
                </a:tc>
                <a:tc>
                  <a:txBody>
                    <a:bodyPr/>
                    <a:lstStyle/>
                    <a:p>
                      <a:pPr algn="ctr"/>
                      <a:r>
                        <a:rPr lang="en-US" sz="1800" dirty="0"/>
                        <a:t>$5,000</a:t>
                      </a:r>
                    </a:p>
                  </a:txBody>
                  <a:tcPr/>
                </a:tc>
                <a:extLst>
                  <a:ext uri="{0D108BD9-81ED-4DB2-BD59-A6C34878D82A}">
                    <a16:rowId xmlns:a16="http://schemas.microsoft.com/office/drawing/2014/main" val="3274452692"/>
                  </a:ext>
                </a:extLst>
              </a:tr>
              <a:tr h="477602">
                <a:tc>
                  <a:txBody>
                    <a:bodyPr/>
                    <a:lstStyle/>
                    <a:p>
                      <a:r>
                        <a:rPr lang="en-US" sz="1800" dirty="0"/>
                        <a:t>4. Chapter Grants </a:t>
                      </a:r>
                    </a:p>
                  </a:txBody>
                  <a:tcPr/>
                </a:tc>
                <a:tc>
                  <a:txBody>
                    <a:bodyPr/>
                    <a:lstStyle/>
                    <a:p>
                      <a:pPr algn="ctr"/>
                      <a:r>
                        <a:rPr lang="en-US" sz="1800" dirty="0"/>
                        <a:t>$3,750</a:t>
                      </a:r>
                    </a:p>
                  </a:txBody>
                  <a:tcPr/>
                </a:tc>
                <a:tc>
                  <a:txBody>
                    <a:bodyPr/>
                    <a:lstStyle/>
                    <a:p>
                      <a:pPr algn="ctr"/>
                      <a:r>
                        <a:rPr lang="en-US" sz="1800" dirty="0"/>
                        <a:t>$750</a:t>
                      </a:r>
                    </a:p>
                  </a:txBody>
                  <a:tcPr/>
                </a:tc>
                <a:extLst>
                  <a:ext uri="{0D108BD9-81ED-4DB2-BD59-A6C34878D82A}">
                    <a16:rowId xmlns:a16="http://schemas.microsoft.com/office/drawing/2014/main" val="3982528896"/>
                  </a:ext>
                </a:extLst>
              </a:tr>
              <a:tr h="477602">
                <a:tc>
                  <a:txBody>
                    <a:bodyPr/>
                    <a:lstStyle/>
                    <a:p>
                      <a:r>
                        <a:rPr lang="en-US" sz="1800" dirty="0"/>
                        <a:t>5. Courier and Postage</a:t>
                      </a:r>
                    </a:p>
                  </a:txBody>
                  <a:tcPr/>
                </a:tc>
                <a:tc>
                  <a:txBody>
                    <a:bodyPr/>
                    <a:lstStyle/>
                    <a:p>
                      <a:pPr algn="ctr"/>
                      <a:r>
                        <a:rPr lang="en-US" sz="1800" dirty="0"/>
                        <a:t>$1,885</a:t>
                      </a:r>
                    </a:p>
                  </a:txBody>
                  <a:tcPr/>
                </a:tc>
                <a:tc>
                  <a:txBody>
                    <a:bodyPr/>
                    <a:lstStyle/>
                    <a:p>
                      <a:pPr algn="ctr"/>
                      <a:r>
                        <a:rPr lang="en-US" sz="1800" dirty="0"/>
                        <a:t>$1,559</a:t>
                      </a:r>
                    </a:p>
                  </a:txBody>
                  <a:tcPr/>
                </a:tc>
                <a:extLst>
                  <a:ext uri="{0D108BD9-81ED-4DB2-BD59-A6C34878D82A}">
                    <a16:rowId xmlns:a16="http://schemas.microsoft.com/office/drawing/2014/main" val="2117217464"/>
                  </a:ext>
                </a:extLst>
              </a:tr>
              <a:tr h="478718">
                <a:tc>
                  <a:txBody>
                    <a:bodyPr/>
                    <a:lstStyle/>
                    <a:p>
                      <a:r>
                        <a:rPr lang="en-US" sz="1800" dirty="0"/>
                        <a:t>6. Event Hosting &amp; Entertainment</a:t>
                      </a:r>
                    </a:p>
                  </a:txBody>
                  <a:tcPr/>
                </a:tc>
                <a:tc>
                  <a:txBody>
                    <a:bodyPr/>
                    <a:lstStyle/>
                    <a:p>
                      <a:pPr algn="ctr"/>
                      <a:r>
                        <a:rPr lang="en-US" sz="1800" dirty="0"/>
                        <a:t>$2,9398</a:t>
                      </a:r>
                    </a:p>
                  </a:txBody>
                  <a:tcPr/>
                </a:tc>
                <a:tc>
                  <a:txBody>
                    <a:bodyPr/>
                    <a:lstStyle/>
                    <a:p>
                      <a:pPr algn="ctr"/>
                      <a:r>
                        <a:rPr lang="en-US" sz="1800" dirty="0"/>
                        <a:t>$34,532</a:t>
                      </a:r>
                    </a:p>
                  </a:txBody>
                  <a:tcPr/>
                </a:tc>
                <a:extLst>
                  <a:ext uri="{0D108BD9-81ED-4DB2-BD59-A6C34878D82A}">
                    <a16:rowId xmlns:a16="http://schemas.microsoft.com/office/drawing/2014/main" val="4029595549"/>
                  </a:ext>
                </a:extLst>
              </a:tr>
              <a:tr h="478718">
                <a:tc>
                  <a:txBody>
                    <a:bodyPr/>
                    <a:lstStyle/>
                    <a:p>
                      <a:r>
                        <a:rPr lang="en-US" sz="1800" dirty="0"/>
                        <a:t>7. Furniture and Equipment</a:t>
                      </a:r>
                    </a:p>
                  </a:txBody>
                  <a:tcPr/>
                </a:tc>
                <a:tc>
                  <a:txBody>
                    <a:bodyPr/>
                    <a:lstStyle/>
                    <a:p>
                      <a:pPr algn="ctr"/>
                      <a:r>
                        <a:rPr lang="en-US" sz="1800" dirty="0"/>
                        <a:t>$19,596</a:t>
                      </a:r>
                    </a:p>
                  </a:txBody>
                  <a:tcPr/>
                </a:tc>
                <a:tc>
                  <a:txBody>
                    <a:bodyPr/>
                    <a:lstStyle/>
                    <a:p>
                      <a:pPr algn="ctr"/>
                      <a:r>
                        <a:rPr lang="en-US" sz="1800" dirty="0"/>
                        <a:t>$975</a:t>
                      </a:r>
                    </a:p>
                  </a:txBody>
                  <a:tcPr/>
                </a:tc>
                <a:extLst>
                  <a:ext uri="{0D108BD9-81ED-4DB2-BD59-A6C34878D82A}">
                    <a16:rowId xmlns:a16="http://schemas.microsoft.com/office/drawing/2014/main" val="2918054372"/>
                  </a:ext>
                </a:extLst>
              </a:tr>
              <a:tr h="478718">
                <a:tc>
                  <a:txBody>
                    <a:bodyPr/>
                    <a:lstStyle/>
                    <a:p>
                      <a:r>
                        <a:rPr lang="en-US" sz="1800" dirty="0"/>
                        <a:t>8. General Office &amp; Admin</a:t>
                      </a:r>
                    </a:p>
                  </a:txBody>
                  <a:tcPr/>
                </a:tc>
                <a:tc>
                  <a:txBody>
                    <a:bodyPr/>
                    <a:lstStyle/>
                    <a:p>
                      <a:pPr algn="ctr"/>
                      <a:r>
                        <a:rPr lang="en-US" sz="1800" dirty="0"/>
                        <a:t>$27,843</a:t>
                      </a:r>
                    </a:p>
                  </a:txBody>
                  <a:tcPr/>
                </a:tc>
                <a:tc>
                  <a:txBody>
                    <a:bodyPr/>
                    <a:lstStyle/>
                    <a:p>
                      <a:pPr algn="ctr"/>
                      <a:r>
                        <a:rPr lang="en-US" sz="1800" dirty="0"/>
                        <a:t>$31,597</a:t>
                      </a:r>
                    </a:p>
                  </a:txBody>
                  <a:tcPr/>
                </a:tc>
                <a:extLst>
                  <a:ext uri="{0D108BD9-81ED-4DB2-BD59-A6C34878D82A}">
                    <a16:rowId xmlns:a16="http://schemas.microsoft.com/office/drawing/2014/main" val="1043352482"/>
                  </a:ext>
                </a:extLst>
              </a:tr>
              <a:tr h="478718">
                <a:tc>
                  <a:txBody>
                    <a:bodyPr/>
                    <a:lstStyle/>
                    <a:p>
                      <a:r>
                        <a:rPr lang="en-US" sz="1800" dirty="0"/>
                        <a:t>9. Insurance Directors &amp; Office</a:t>
                      </a:r>
                    </a:p>
                  </a:txBody>
                  <a:tcPr/>
                </a:tc>
                <a:tc>
                  <a:txBody>
                    <a:bodyPr/>
                    <a:lstStyle/>
                    <a:p>
                      <a:pPr algn="ctr"/>
                      <a:r>
                        <a:rPr lang="en-US" sz="1800" dirty="0"/>
                        <a:t>$ 2,735</a:t>
                      </a:r>
                    </a:p>
                  </a:txBody>
                  <a:tcPr/>
                </a:tc>
                <a:tc>
                  <a:txBody>
                    <a:bodyPr/>
                    <a:lstStyle/>
                    <a:p>
                      <a:pPr algn="ctr"/>
                      <a:r>
                        <a:rPr lang="en-US" sz="1800" dirty="0"/>
                        <a:t>$2,452</a:t>
                      </a:r>
                    </a:p>
                  </a:txBody>
                  <a:tcPr/>
                </a:tc>
                <a:extLst>
                  <a:ext uri="{0D108BD9-81ED-4DB2-BD59-A6C34878D82A}">
                    <a16:rowId xmlns:a16="http://schemas.microsoft.com/office/drawing/2014/main" val="3584501589"/>
                  </a:ext>
                </a:extLst>
              </a:tr>
              <a:tr h="478718">
                <a:tc>
                  <a:txBody>
                    <a:bodyPr/>
                    <a:lstStyle/>
                    <a:p>
                      <a:r>
                        <a:rPr lang="en-US" sz="1800" dirty="0"/>
                        <a:t>10.Miscellanous</a:t>
                      </a:r>
                    </a:p>
                  </a:txBody>
                  <a:tcPr/>
                </a:tc>
                <a:tc>
                  <a:txBody>
                    <a:bodyPr/>
                    <a:lstStyle/>
                    <a:p>
                      <a:pPr algn="ctr"/>
                      <a:r>
                        <a:rPr lang="en-US" sz="1800" dirty="0"/>
                        <a:t>$11,188</a:t>
                      </a:r>
                    </a:p>
                  </a:txBody>
                  <a:tcPr/>
                </a:tc>
                <a:tc>
                  <a:txBody>
                    <a:bodyPr/>
                    <a:lstStyle/>
                    <a:p>
                      <a:pPr algn="ctr"/>
                      <a:r>
                        <a:rPr lang="en-US" sz="1800" dirty="0"/>
                        <a:t>$10,083</a:t>
                      </a:r>
                    </a:p>
                  </a:txBody>
                  <a:tcPr/>
                </a:tc>
                <a:extLst>
                  <a:ext uri="{0D108BD9-81ED-4DB2-BD59-A6C34878D82A}">
                    <a16:rowId xmlns:a16="http://schemas.microsoft.com/office/drawing/2014/main" val="3833035833"/>
                  </a:ext>
                </a:extLst>
              </a:tr>
            </a:tbl>
          </a:graphicData>
        </a:graphic>
      </p:graphicFrame>
      <p:sp>
        <p:nvSpPr>
          <p:cNvPr id="5" name="TextBox 4">
            <a:extLst>
              <a:ext uri="{FF2B5EF4-FFF2-40B4-BE49-F238E27FC236}">
                <a16:creationId xmlns:a16="http://schemas.microsoft.com/office/drawing/2014/main" id="{4F8BDCF9-E997-62F3-307C-54BFDDF749A3}"/>
              </a:ext>
            </a:extLst>
          </p:cNvPr>
          <p:cNvSpPr txBox="1"/>
          <p:nvPr/>
        </p:nvSpPr>
        <p:spPr>
          <a:xfrm>
            <a:off x="8115301" y="1859339"/>
            <a:ext cx="3886200" cy="3139321"/>
          </a:xfrm>
          <a:prstGeom prst="rect">
            <a:avLst/>
          </a:prstGeom>
          <a:noFill/>
        </p:spPr>
        <p:txBody>
          <a:bodyPr wrap="square" rtlCol="0">
            <a:spAutoFit/>
          </a:bodyPr>
          <a:lstStyle/>
          <a:p>
            <a:pPr algn="ctr"/>
            <a:r>
              <a:rPr lang="en-US" dirty="0"/>
              <a:t>Line items </a:t>
            </a:r>
          </a:p>
          <a:p>
            <a:pPr algn="ctr"/>
            <a:endParaRPr lang="en-US" dirty="0"/>
          </a:p>
          <a:p>
            <a:r>
              <a:rPr lang="en-US" dirty="0"/>
              <a:t>6. More events like guest speaker Sue Lantz and the golf tournament. </a:t>
            </a:r>
          </a:p>
          <a:p>
            <a:endParaRPr lang="en-US" dirty="0"/>
          </a:p>
          <a:p>
            <a:r>
              <a:rPr lang="en-US" dirty="0"/>
              <a:t>7. Last major purchase was for laptops and software.</a:t>
            </a:r>
          </a:p>
          <a:p>
            <a:endParaRPr lang="en-US" dirty="0"/>
          </a:p>
          <a:p>
            <a:r>
              <a:rPr lang="en-US" dirty="0"/>
              <a:t>8. Increase to membership fees like Zoom.</a:t>
            </a:r>
          </a:p>
          <a:p>
            <a:endParaRPr lang="en-US" dirty="0"/>
          </a:p>
        </p:txBody>
      </p:sp>
      <p:pic>
        <p:nvPicPr>
          <p:cNvPr id="6" name="Picture 5">
            <a:extLst>
              <a:ext uri="{FF2B5EF4-FFF2-40B4-BE49-F238E27FC236}">
                <a16:creationId xmlns:a16="http://schemas.microsoft.com/office/drawing/2014/main" id="{09B6BBB0-8FF4-214A-329C-49D271656F25}"/>
              </a:ext>
            </a:extLst>
          </p:cNvPr>
          <p:cNvPicPr>
            <a:picLocks noChangeAspect="1"/>
          </p:cNvPicPr>
          <p:nvPr/>
        </p:nvPicPr>
        <p:blipFill>
          <a:blip r:embed="rId2"/>
          <a:stretch>
            <a:fillRect/>
          </a:stretch>
        </p:blipFill>
        <p:spPr>
          <a:xfrm>
            <a:off x="10737328" y="163669"/>
            <a:ext cx="1186258" cy="1162652"/>
          </a:xfrm>
          <a:prstGeom prst="rect">
            <a:avLst/>
          </a:prstGeom>
        </p:spPr>
      </p:pic>
      <p:sp>
        <p:nvSpPr>
          <p:cNvPr id="7" name="Date Placeholder 6">
            <a:extLst>
              <a:ext uri="{FF2B5EF4-FFF2-40B4-BE49-F238E27FC236}">
                <a16:creationId xmlns:a16="http://schemas.microsoft.com/office/drawing/2014/main" id="{10681BFE-0C81-9867-9205-76F2A4C70346}"/>
              </a:ext>
            </a:extLst>
          </p:cNvPr>
          <p:cNvSpPr>
            <a:spLocks noGrp="1"/>
          </p:cNvSpPr>
          <p:nvPr>
            <p:ph type="dt" sz="half" idx="10"/>
          </p:nvPr>
        </p:nvSpPr>
        <p:spPr/>
        <p:txBody>
          <a:bodyPr/>
          <a:lstStyle/>
          <a:p>
            <a:fld id="{207405A4-7BEA-5C45-A934-5530DF94EDE7}" type="datetime1">
              <a:rPr lang="en-CA" smtClean="0"/>
              <a:t>2024-11-18</a:t>
            </a:fld>
            <a:endParaRPr lang="en-US" dirty="0"/>
          </a:p>
        </p:txBody>
      </p:sp>
      <p:sp>
        <p:nvSpPr>
          <p:cNvPr id="8" name="Slide Number Placeholder 7">
            <a:extLst>
              <a:ext uri="{FF2B5EF4-FFF2-40B4-BE49-F238E27FC236}">
                <a16:creationId xmlns:a16="http://schemas.microsoft.com/office/drawing/2014/main" id="{D4E9E972-CF02-A5A9-37DC-2D2BDEF54755}"/>
              </a:ext>
            </a:extLst>
          </p:cNvPr>
          <p:cNvSpPr>
            <a:spLocks noGrp="1"/>
          </p:cNvSpPr>
          <p:nvPr>
            <p:ph type="sldNum" sz="quarter" idx="12"/>
          </p:nvPr>
        </p:nvSpPr>
        <p:spPr/>
        <p:txBody>
          <a:bodyPr/>
          <a:lstStyle/>
          <a:p>
            <a:fld id="{E5DBDCAD-C726-D94D-96EA-E460A5E96C33}" type="slidenum">
              <a:rPr lang="en-US" smtClean="0"/>
              <a:t>4</a:t>
            </a:fld>
            <a:endParaRPr lang="en-US" dirty="0"/>
          </a:p>
        </p:txBody>
      </p:sp>
      <p:sp>
        <p:nvSpPr>
          <p:cNvPr id="9" name="Footer Placeholder 8">
            <a:extLst>
              <a:ext uri="{FF2B5EF4-FFF2-40B4-BE49-F238E27FC236}">
                <a16:creationId xmlns:a16="http://schemas.microsoft.com/office/drawing/2014/main" id="{9491E305-9499-163C-ACCD-BF7E31866805}"/>
              </a:ext>
            </a:extLst>
          </p:cNvPr>
          <p:cNvSpPr>
            <a:spLocks noGrp="1"/>
          </p:cNvSpPr>
          <p:nvPr>
            <p:ph type="ftr" sz="quarter" idx="11"/>
          </p:nvPr>
        </p:nvSpPr>
        <p:spPr/>
        <p:txBody>
          <a:bodyPr/>
          <a:lstStyle/>
          <a:p>
            <a:r>
              <a:rPr lang="en-US" dirty="0"/>
              <a:t>RTAM Treasurers Report</a:t>
            </a:r>
          </a:p>
        </p:txBody>
      </p:sp>
    </p:spTree>
    <p:extLst>
      <p:ext uri="{BB962C8B-B14F-4D97-AF65-F5344CB8AC3E}">
        <p14:creationId xmlns:p14="http://schemas.microsoft.com/office/powerpoint/2010/main" val="1789948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4E9554-D661-D1AF-E3ED-FA080C8530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DA3C56-CD05-83D0-DB1A-02BE17896607}"/>
              </a:ext>
            </a:extLst>
          </p:cNvPr>
          <p:cNvSpPr>
            <a:spLocks noGrp="1"/>
          </p:cNvSpPr>
          <p:nvPr>
            <p:ph type="title"/>
          </p:nvPr>
        </p:nvSpPr>
        <p:spPr>
          <a:xfrm>
            <a:off x="438150" y="163670"/>
            <a:ext cx="10915650" cy="976162"/>
          </a:xfrm>
        </p:spPr>
        <p:txBody>
          <a:bodyPr>
            <a:normAutofit/>
          </a:bodyPr>
          <a:lstStyle/>
          <a:p>
            <a:r>
              <a:rPr lang="en-US" sz="3200" b="1" dirty="0"/>
              <a:t>2024 Audit Report / Expenses ( dates )</a:t>
            </a:r>
            <a:endParaRPr lang="en-US" sz="3200" dirty="0"/>
          </a:p>
        </p:txBody>
      </p:sp>
      <p:graphicFrame>
        <p:nvGraphicFramePr>
          <p:cNvPr id="4" name="Content Placeholder 3">
            <a:extLst>
              <a:ext uri="{FF2B5EF4-FFF2-40B4-BE49-F238E27FC236}">
                <a16:creationId xmlns:a16="http://schemas.microsoft.com/office/drawing/2014/main" id="{7721CC2A-B548-59D5-5A5F-AE9FD79A3178}"/>
              </a:ext>
            </a:extLst>
          </p:cNvPr>
          <p:cNvGraphicFramePr>
            <a:graphicFrameLocks noGrp="1"/>
          </p:cNvGraphicFramePr>
          <p:nvPr>
            <p:ph idx="1"/>
            <p:extLst>
              <p:ext uri="{D42A27DB-BD31-4B8C-83A1-F6EECF244321}">
                <p14:modId xmlns:p14="http://schemas.microsoft.com/office/powerpoint/2010/main" val="1030523809"/>
              </p:ext>
            </p:extLst>
          </p:nvPr>
        </p:nvGraphicFramePr>
        <p:xfrm>
          <a:off x="438150" y="1325568"/>
          <a:ext cx="7448551" cy="4546595"/>
        </p:xfrm>
        <a:graphic>
          <a:graphicData uri="http://schemas.openxmlformats.org/drawingml/2006/table">
            <a:tbl>
              <a:tblPr firstRow="1" bandRow="1">
                <a:tableStyleId>{5C22544A-7EE6-4342-B048-85BDC9FD1C3A}</a:tableStyleId>
              </a:tblPr>
              <a:tblGrid>
                <a:gridCol w="4088065">
                  <a:extLst>
                    <a:ext uri="{9D8B030D-6E8A-4147-A177-3AD203B41FA5}">
                      <a16:colId xmlns:a16="http://schemas.microsoft.com/office/drawing/2014/main" val="3631758165"/>
                    </a:ext>
                  </a:extLst>
                </a:gridCol>
                <a:gridCol w="1581572">
                  <a:extLst>
                    <a:ext uri="{9D8B030D-6E8A-4147-A177-3AD203B41FA5}">
                      <a16:colId xmlns:a16="http://schemas.microsoft.com/office/drawing/2014/main" val="2202585571"/>
                    </a:ext>
                  </a:extLst>
                </a:gridCol>
                <a:gridCol w="1778914">
                  <a:extLst>
                    <a:ext uri="{9D8B030D-6E8A-4147-A177-3AD203B41FA5}">
                      <a16:colId xmlns:a16="http://schemas.microsoft.com/office/drawing/2014/main" val="56446184"/>
                    </a:ext>
                  </a:extLst>
                </a:gridCol>
              </a:tblGrid>
              <a:tr h="465364">
                <a:tc>
                  <a:txBody>
                    <a:bodyPr/>
                    <a:lstStyle/>
                    <a:p>
                      <a:pPr algn="ctr"/>
                      <a:r>
                        <a:rPr lang="en-US" sz="2400" dirty="0"/>
                        <a:t>Category </a:t>
                      </a:r>
                    </a:p>
                  </a:txBody>
                  <a:tcPr/>
                </a:tc>
                <a:tc>
                  <a:txBody>
                    <a:bodyPr/>
                    <a:lstStyle/>
                    <a:p>
                      <a:pPr algn="ctr"/>
                      <a:r>
                        <a:rPr lang="en-US" sz="2000" dirty="0"/>
                        <a:t>2023</a:t>
                      </a:r>
                    </a:p>
                  </a:txBody>
                  <a:tcPr/>
                </a:tc>
                <a:tc>
                  <a:txBody>
                    <a:bodyPr/>
                    <a:lstStyle/>
                    <a:p>
                      <a:pPr algn="ctr"/>
                      <a:r>
                        <a:rPr lang="en-US" sz="2000" dirty="0"/>
                        <a:t>2024</a:t>
                      </a:r>
                    </a:p>
                  </a:txBody>
                  <a:tcPr/>
                </a:tc>
                <a:extLst>
                  <a:ext uri="{0D108BD9-81ED-4DB2-BD59-A6C34878D82A}">
                    <a16:rowId xmlns:a16="http://schemas.microsoft.com/office/drawing/2014/main" val="3062516412"/>
                  </a:ext>
                </a:extLst>
              </a:tr>
              <a:tr h="452826">
                <a:tc>
                  <a:txBody>
                    <a:bodyPr/>
                    <a:lstStyle/>
                    <a:p>
                      <a:r>
                        <a:rPr lang="en-US" sz="1800" dirty="0"/>
                        <a:t>11. Professional Fees</a:t>
                      </a:r>
                    </a:p>
                  </a:txBody>
                  <a:tcPr/>
                </a:tc>
                <a:tc>
                  <a:txBody>
                    <a:bodyPr/>
                    <a:lstStyle/>
                    <a:p>
                      <a:pPr algn="ctr"/>
                      <a:r>
                        <a:rPr lang="en-US" sz="2000" dirty="0"/>
                        <a:t>$42,843</a:t>
                      </a:r>
                    </a:p>
                  </a:txBody>
                  <a:tcPr/>
                </a:tc>
                <a:tc>
                  <a:txBody>
                    <a:bodyPr/>
                    <a:lstStyle/>
                    <a:p>
                      <a:pPr algn="ctr"/>
                      <a:r>
                        <a:rPr lang="en-US" sz="2000" dirty="0"/>
                        <a:t>$54,659</a:t>
                      </a:r>
                    </a:p>
                  </a:txBody>
                  <a:tcPr/>
                </a:tc>
                <a:extLst>
                  <a:ext uri="{0D108BD9-81ED-4DB2-BD59-A6C34878D82A}">
                    <a16:rowId xmlns:a16="http://schemas.microsoft.com/office/drawing/2014/main" val="472972644"/>
                  </a:ext>
                </a:extLst>
              </a:tr>
              <a:tr h="553972">
                <a:tc>
                  <a:txBody>
                    <a:bodyPr/>
                    <a:lstStyle/>
                    <a:p>
                      <a:r>
                        <a:rPr lang="en-US" sz="1800" dirty="0"/>
                        <a:t>12.Publishing Printing Photography</a:t>
                      </a:r>
                    </a:p>
                  </a:txBody>
                  <a:tcPr/>
                </a:tc>
                <a:tc>
                  <a:txBody>
                    <a:bodyPr/>
                    <a:lstStyle/>
                    <a:p>
                      <a:pPr algn="ctr"/>
                      <a:r>
                        <a:rPr lang="en-US" sz="2000" dirty="0"/>
                        <a:t>$41,731</a:t>
                      </a:r>
                    </a:p>
                  </a:txBody>
                  <a:tcPr/>
                </a:tc>
                <a:tc>
                  <a:txBody>
                    <a:bodyPr/>
                    <a:lstStyle/>
                    <a:p>
                      <a:pPr algn="ctr"/>
                      <a:r>
                        <a:rPr lang="en-US" sz="2000" dirty="0"/>
                        <a:t>$21,315</a:t>
                      </a:r>
                    </a:p>
                  </a:txBody>
                  <a:tcPr/>
                </a:tc>
                <a:extLst>
                  <a:ext uri="{0D108BD9-81ED-4DB2-BD59-A6C34878D82A}">
                    <a16:rowId xmlns:a16="http://schemas.microsoft.com/office/drawing/2014/main" val="470035006"/>
                  </a:ext>
                </a:extLst>
              </a:tr>
              <a:tr h="403315">
                <a:tc>
                  <a:txBody>
                    <a:bodyPr/>
                    <a:lstStyle/>
                    <a:p>
                      <a:r>
                        <a:rPr lang="en-US" sz="1800" dirty="0"/>
                        <a:t>13.Rent</a:t>
                      </a:r>
                    </a:p>
                  </a:txBody>
                  <a:tcPr/>
                </a:tc>
                <a:tc>
                  <a:txBody>
                    <a:bodyPr/>
                    <a:lstStyle/>
                    <a:p>
                      <a:pPr algn="ctr"/>
                      <a:r>
                        <a:rPr lang="en-US" sz="2000" dirty="0"/>
                        <a:t>$46,075</a:t>
                      </a:r>
                    </a:p>
                  </a:txBody>
                  <a:tcPr/>
                </a:tc>
                <a:tc>
                  <a:txBody>
                    <a:bodyPr/>
                    <a:lstStyle/>
                    <a:p>
                      <a:pPr algn="ctr"/>
                      <a:r>
                        <a:rPr lang="en-US" sz="2000" dirty="0"/>
                        <a:t>$44,318</a:t>
                      </a:r>
                    </a:p>
                  </a:txBody>
                  <a:tcPr/>
                </a:tc>
                <a:extLst>
                  <a:ext uri="{0D108BD9-81ED-4DB2-BD59-A6C34878D82A}">
                    <a16:rowId xmlns:a16="http://schemas.microsoft.com/office/drawing/2014/main" val="3274452692"/>
                  </a:ext>
                </a:extLst>
              </a:tr>
              <a:tr h="451770">
                <a:tc>
                  <a:txBody>
                    <a:bodyPr/>
                    <a:lstStyle/>
                    <a:p>
                      <a:r>
                        <a:rPr lang="en-US" sz="1800" dirty="0"/>
                        <a:t>14.Saleries &amp; Benefits</a:t>
                      </a:r>
                    </a:p>
                  </a:txBody>
                  <a:tcPr/>
                </a:tc>
                <a:tc>
                  <a:txBody>
                    <a:bodyPr/>
                    <a:lstStyle/>
                    <a:p>
                      <a:pPr algn="ctr"/>
                      <a:r>
                        <a:rPr lang="en-US" sz="2000" dirty="0"/>
                        <a:t>$230,923</a:t>
                      </a:r>
                    </a:p>
                  </a:txBody>
                  <a:tcPr/>
                </a:tc>
                <a:tc>
                  <a:txBody>
                    <a:bodyPr/>
                    <a:lstStyle/>
                    <a:p>
                      <a:pPr algn="ctr"/>
                      <a:r>
                        <a:rPr lang="en-US" sz="2000" dirty="0"/>
                        <a:t>$235,921</a:t>
                      </a:r>
                    </a:p>
                  </a:txBody>
                  <a:tcPr/>
                </a:tc>
                <a:extLst>
                  <a:ext uri="{0D108BD9-81ED-4DB2-BD59-A6C34878D82A}">
                    <a16:rowId xmlns:a16="http://schemas.microsoft.com/office/drawing/2014/main" val="3982528896"/>
                  </a:ext>
                </a:extLst>
              </a:tr>
              <a:tr h="451770">
                <a:tc>
                  <a:txBody>
                    <a:bodyPr/>
                    <a:lstStyle/>
                    <a:p>
                      <a:r>
                        <a:rPr lang="en-US" sz="1800" dirty="0"/>
                        <a:t>15.Telephone &amp; Internet</a:t>
                      </a:r>
                    </a:p>
                  </a:txBody>
                  <a:tcPr/>
                </a:tc>
                <a:tc>
                  <a:txBody>
                    <a:bodyPr/>
                    <a:lstStyle/>
                    <a:p>
                      <a:pPr algn="ctr"/>
                      <a:r>
                        <a:rPr lang="en-US" sz="2000" dirty="0"/>
                        <a:t>$6,507</a:t>
                      </a:r>
                    </a:p>
                  </a:txBody>
                  <a:tcPr/>
                </a:tc>
                <a:tc>
                  <a:txBody>
                    <a:bodyPr/>
                    <a:lstStyle/>
                    <a:p>
                      <a:pPr algn="ctr"/>
                      <a:r>
                        <a:rPr lang="en-US" sz="2000" dirty="0"/>
                        <a:t>$3,625</a:t>
                      </a:r>
                    </a:p>
                  </a:txBody>
                  <a:tcPr/>
                </a:tc>
                <a:extLst>
                  <a:ext uri="{0D108BD9-81ED-4DB2-BD59-A6C34878D82A}">
                    <a16:rowId xmlns:a16="http://schemas.microsoft.com/office/drawing/2014/main" val="2117217464"/>
                  </a:ext>
                </a:extLst>
              </a:tr>
              <a:tr h="452826">
                <a:tc>
                  <a:txBody>
                    <a:bodyPr/>
                    <a:lstStyle/>
                    <a:p>
                      <a:r>
                        <a:rPr lang="en-US" sz="1800" dirty="0"/>
                        <a:t>16. Travel</a:t>
                      </a:r>
                    </a:p>
                  </a:txBody>
                  <a:tcPr/>
                </a:tc>
                <a:tc>
                  <a:txBody>
                    <a:bodyPr/>
                    <a:lstStyle/>
                    <a:p>
                      <a:pPr algn="ctr"/>
                      <a:r>
                        <a:rPr lang="en-US" sz="2000" dirty="0"/>
                        <a:t>$4,237</a:t>
                      </a:r>
                    </a:p>
                  </a:txBody>
                  <a:tcPr/>
                </a:tc>
                <a:tc>
                  <a:txBody>
                    <a:bodyPr/>
                    <a:lstStyle/>
                    <a:p>
                      <a:pPr algn="ctr"/>
                      <a:r>
                        <a:rPr lang="en-US" sz="2000" dirty="0"/>
                        <a:t>$8,142</a:t>
                      </a:r>
                    </a:p>
                  </a:txBody>
                  <a:tcPr/>
                </a:tc>
                <a:extLst>
                  <a:ext uri="{0D108BD9-81ED-4DB2-BD59-A6C34878D82A}">
                    <a16:rowId xmlns:a16="http://schemas.microsoft.com/office/drawing/2014/main" val="4029595549"/>
                  </a:ext>
                </a:extLst>
              </a:tr>
              <a:tr h="452826">
                <a:tc>
                  <a:txBody>
                    <a:bodyPr/>
                    <a:lstStyle/>
                    <a:p>
                      <a:r>
                        <a:rPr lang="en-US" sz="1800" dirty="0"/>
                        <a:t>17. Website</a:t>
                      </a:r>
                    </a:p>
                  </a:txBody>
                  <a:tcPr>
                    <a:lnB w="12700" cap="flat" cmpd="sng" algn="ctr">
                      <a:solidFill>
                        <a:schemeClr val="tx1"/>
                      </a:solidFill>
                      <a:prstDash val="solid"/>
                      <a:round/>
                      <a:headEnd type="none" w="med" len="med"/>
                      <a:tailEnd type="none" w="med" len="med"/>
                    </a:lnB>
                  </a:tcPr>
                </a:tc>
                <a:tc>
                  <a:txBody>
                    <a:bodyPr/>
                    <a:lstStyle/>
                    <a:p>
                      <a:pPr algn="ctr"/>
                      <a:r>
                        <a:rPr lang="en-US" sz="2000" dirty="0"/>
                        <a:t>$43,752</a:t>
                      </a:r>
                    </a:p>
                  </a:txBody>
                  <a:tcPr>
                    <a:lnB w="12700" cap="flat" cmpd="sng" algn="ctr">
                      <a:solidFill>
                        <a:schemeClr val="tx1"/>
                      </a:solidFill>
                      <a:prstDash val="solid"/>
                      <a:round/>
                      <a:headEnd type="none" w="med" len="med"/>
                      <a:tailEnd type="none" w="med" len="med"/>
                    </a:lnB>
                  </a:tcPr>
                </a:tc>
                <a:tc>
                  <a:txBody>
                    <a:bodyPr/>
                    <a:lstStyle/>
                    <a:p>
                      <a:pPr algn="ctr"/>
                      <a:r>
                        <a:rPr lang="en-US" sz="2000" dirty="0"/>
                        <a:t>$6,532</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8054372"/>
                  </a:ext>
                </a:extLst>
              </a:tr>
              <a:tr h="452826">
                <a:tc>
                  <a:txBody>
                    <a:bodyPr/>
                    <a:lstStyle/>
                    <a:p>
                      <a:r>
                        <a:rPr lang="en-US" sz="1800" b="1" dirty="0"/>
                        <a:t>18. Total Expenses</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1" dirty="0"/>
                        <a:t>$500,859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1" dirty="0"/>
                        <a:t>$483,130</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43352482"/>
                  </a:ext>
                </a:extLst>
              </a:tr>
              <a:tr h="409100">
                <a:tc>
                  <a:txBody>
                    <a:bodyPr/>
                    <a:lstStyle/>
                    <a:p>
                      <a:r>
                        <a:rPr lang="en-US" sz="1800" b="1" dirty="0"/>
                        <a:t>19. Excess Expenditure over Revenue</a:t>
                      </a:r>
                    </a:p>
                  </a:txBody>
                  <a:tcPr>
                    <a:lnT w="12700" cap="flat" cmpd="sng" algn="ctr">
                      <a:solidFill>
                        <a:schemeClr val="tx1"/>
                      </a:solidFill>
                      <a:prstDash val="solid"/>
                      <a:round/>
                      <a:headEnd type="none" w="med" len="med"/>
                      <a:tailEnd type="none" w="med" len="med"/>
                    </a:lnT>
                  </a:tcPr>
                </a:tc>
                <a:tc>
                  <a:txBody>
                    <a:bodyPr/>
                    <a:lstStyle/>
                    <a:p>
                      <a:pPr algn="ctr"/>
                      <a:r>
                        <a:rPr lang="en-US" sz="2000" b="1" dirty="0"/>
                        <a:t>($4,544)</a:t>
                      </a:r>
                    </a:p>
                  </a:txBody>
                  <a:tcPr>
                    <a:lnT w="12700" cap="flat" cmpd="sng" algn="ctr">
                      <a:solidFill>
                        <a:schemeClr val="tx1"/>
                      </a:solidFill>
                      <a:prstDash val="solid"/>
                      <a:round/>
                      <a:headEnd type="none" w="med" len="med"/>
                      <a:tailEnd type="none" w="med" len="med"/>
                    </a:lnT>
                  </a:tcPr>
                </a:tc>
                <a:tc>
                  <a:txBody>
                    <a:bodyPr/>
                    <a:lstStyle/>
                    <a:p>
                      <a:pPr algn="ctr"/>
                      <a:r>
                        <a:rPr lang="en-US" sz="2000" b="1" dirty="0"/>
                        <a:t>($23,401)</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01145347"/>
                  </a:ext>
                </a:extLst>
              </a:tr>
            </a:tbl>
          </a:graphicData>
        </a:graphic>
      </p:graphicFrame>
      <p:sp>
        <p:nvSpPr>
          <p:cNvPr id="6" name="TextBox 5">
            <a:extLst>
              <a:ext uri="{FF2B5EF4-FFF2-40B4-BE49-F238E27FC236}">
                <a16:creationId xmlns:a16="http://schemas.microsoft.com/office/drawing/2014/main" id="{F0FB5979-26D1-803E-4873-FF52EC7F834C}"/>
              </a:ext>
            </a:extLst>
          </p:cNvPr>
          <p:cNvSpPr txBox="1"/>
          <p:nvPr/>
        </p:nvSpPr>
        <p:spPr>
          <a:xfrm>
            <a:off x="8143875" y="1292999"/>
            <a:ext cx="3609975" cy="4524315"/>
          </a:xfrm>
          <a:prstGeom prst="rect">
            <a:avLst/>
          </a:prstGeom>
          <a:noFill/>
        </p:spPr>
        <p:txBody>
          <a:bodyPr wrap="square" rtlCol="0">
            <a:spAutoFit/>
          </a:bodyPr>
          <a:lstStyle/>
          <a:p>
            <a:r>
              <a:rPr lang="en-US" dirty="0"/>
              <a:t>11. Professional fees including</a:t>
            </a:r>
          </a:p>
          <a:p>
            <a:r>
              <a:rPr lang="en-US" dirty="0"/>
              <a:t>        legal and accounting. </a:t>
            </a:r>
          </a:p>
          <a:p>
            <a:endParaRPr lang="en-US" dirty="0"/>
          </a:p>
          <a:p>
            <a:r>
              <a:rPr lang="en-US" dirty="0"/>
              <a:t>12. Moving toward less printed</a:t>
            </a:r>
          </a:p>
          <a:p>
            <a:r>
              <a:rPr lang="en-US" dirty="0"/>
              <a:t>        materials and more items </a:t>
            </a:r>
          </a:p>
          <a:p>
            <a:r>
              <a:rPr lang="en-US" dirty="0"/>
              <a:t>        available online.</a:t>
            </a:r>
          </a:p>
          <a:p>
            <a:r>
              <a:rPr lang="en-US" dirty="0"/>
              <a:t> </a:t>
            </a:r>
          </a:p>
          <a:p>
            <a:r>
              <a:rPr lang="en-US" dirty="0"/>
              <a:t>15. New contracts and a</a:t>
            </a:r>
          </a:p>
          <a:p>
            <a:r>
              <a:rPr lang="en-US" dirty="0"/>
              <a:t>        general increase across all</a:t>
            </a:r>
          </a:p>
          <a:p>
            <a:r>
              <a:rPr lang="en-US" dirty="0"/>
              <a:t>        platforms.</a:t>
            </a:r>
          </a:p>
          <a:p>
            <a:endParaRPr lang="en-US" dirty="0"/>
          </a:p>
          <a:p>
            <a:r>
              <a:rPr lang="en-US" dirty="0"/>
              <a:t>16. Less travel by Directors </a:t>
            </a:r>
          </a:p>
          <a:p>
            <a:endParaRPr lang="en-US" dirty="0"/>
          </a:p>
          <a:p>
            <a:r>
              <a:rPr lang="en-US" dirty="0"/>
              <a:t>17. Website project complete and</a:t>
            </a:r>
          </a:p>
          <a:p>
            <a:r>
              <a:rPr lang="en-US" dirty="0"/>
              <a:t>        online expense will be in the</a:t>
            </a:r>
          </a:p>
          <a:p>
            <a:r>
              <a:rPr lang="en-US" dirty="0"/>
              <a:t>       $10,000  range per year.</a:t>
            </a:r>
          </a:p>
        </p:txBody>
      </p:sp>
      <p:sp>
        <p:nvSpPr>
          <p:cNvPr id="7" name="TextBox 6">
            <a:extLst>
              <a:ext uri="{FF2B5EF4-FFF2-40B4-BE49-F238E27FC236}">
                <a16:creationId xmlns:a16="http://schemas.microsoft.com/office/drawing/2014/main" id="{A870D981-B7DA-FD49-AE3A-41B0317EA253}"/>
              </a:ext>
            </a:extLst>
          </p:cNvPr>
          <p:cNvSpPr txBox="1"/>
          <p:nvPr/>
        </p:nvSpPr>
        <p:spPr>
          <a:xfrm>
            <a:off x="538162" y="5932169"/>
            <a:ext cx="11215688" cy="738664"/>
          </a:xfrm>
          <a:prstGeom prst="rect">
            <a:avLst/>
          </a:prstGeom>
          <a:noFill/>
        </p:spPr>
        <p:txBody>
          <a:bodyPr wrap="square" rtlCol="0">
            <a:spAutoFit/>
          </a:bodyPr>
          <a:lstStyle/>
          <a:p>
            <a:r>
              <a:rPr lang="en-US" sz="2400" b="1" dirty="0"/>
              <a:t>NOTE : With all the work done RTAM finished within 5% of the expected budget.</a:t>
            </a:r>
          </a:p>
          <a:p>
            <a:endParaRPr lang="en-US" dirty="0"/>
          </a:p>
        </p:txBody>
      </p:sp>
      <p:pic>
        <p:nvPicPr>
          <p:cNvPr id="8" name="Picture 7">
            <a:extLst>
              <a:ext uri="{FF2B5EF4-FFF2-40B4-BE49-F238E27FC236}">
                <a16:creationId xmlns:a16="http://schemas.microsoft.com/office/drawing/2014/main" id="{35EAF54A-1053-6C63-C6B1-A6B9927B6F73}"/>
              </a:ext>
            </a:extLst>
          </p:cNvPr>
          <p:cNvPicPr>
            <a:picLocks noChangeAspect="1"/>
          </p:cNvPicPr>
          <p:nvPr/>
        </p:nvPicPr>
        <p:blipFill>
          <a:blip r:embed="rId2"/>
          <a:stretch>
            <a:fillRect/>
          </a:stretch>
        </p:blipFill>
        <p:spPr>
          <a:xfrm>
            <a:off x="10737328" y="163669"/>
            <a:ext cx="1186258" cy="1162652"/>
          </a:xfrm>
          <a:prstGeom prst="rect">
            <a:avLst/>
          </a:prstGeom>
        </p:spPr>
      </p:pic>
      <p:sp>
        <p:nvSpPr>
          <p:cNvPr id="9" name="Date Placeholder 8">
            <a:extLst>
              <a:ext uri="{FF2B5EF4-FFF2-40B4-BE49-F238E27FC236}">
                <a16:creationId xmlns:a16="http://schemas.microsoft.com/office/drawing/2014/main" id="{F99C6BF7-ADDE-DA22-5A05-BBD291CAD4F8}"/>
              </a:ext>
            </a:extLst>
          </p:cNvPr>
          <p:cNvSpPr>
            <a:spLocks noGrp="1"/>
          </p:cNvSpPr>
          <p:nvPr>
            <p:ph type="dt" sz="half" idx="10"/>
          </p:nvPr>
        </p:nvSpPr>
        <p:spPr/>
        <p:txBody>
          <a:bodyPr/>
          <a:lstStyle/>
          <a:p>
            <a:fld id="{E2EC4A00-8272-AB40-B6F2-B09E4DE7FE0D}" type="datetime1">
              <a:rPr lang="en-CA" smtClean="0"/>
              <a:t>2024-11-18</a:t>
            </a:fld>
            <a:endParaRPr lang="en-US" dirty="0"/>
          </a:p>
        </p:txBody>
      </p:sp>
      <p:sp>
        <p:nvSpPr>
          <p:cNvPr id="10" name="Slide Number Placeholder 9">
            <a:extLst>
              <a:ext uri="{FF2B5EF4-FFF2-40B4-BE49-F238E27FC236}">
                <a16:creationId xmlns:a16="http://schemas.microsoft.com/office/drawing/2014/main" id="{D093568F-1F3B-8A0E-726F-19F4868B066B}"/>
              </a:ext>
            </a:extLst>
          </p:cNvPr>
          <p:cNvSpPr>
            <a:spLocks noGrp="1"/>
          </p:cNvSpPr>
          <p:nvPr>
            <p:ph type="sldNum" sz="quarter" idx="12"/>
          </p:nvPr>
        </p:nvSpPr>
        <p:spPr/>
        <p:txBody>
          <a:bodyPr/>
          <a:lstStyle/>
          <a:p>
            <a:fld id="{E5DBDCAD-C726-D94D-96EA-E460A5E96C33}" type="slidenum">
              <a:rPr lang="en-US" smtClean="0"/>
              <a:t>5</a:t>
            </a:fld>
            <a:endParaRPr lang="en-US" dirty="0"/>
          </a:p>
        </p:txBody>
      </p:sp>
      <p:sp>
        <p:nvSpPr>
          <p:cNvPr id="11" name="Footer Placeholder 10">
            <a:extLst>
              <a:ext uri="{FF2B5EF4-FFF2-40B4-BE49-F238E27FC236}">
                <a16:creationId xmlns:a16="http://schemas.microsoft.com/office/drawing/2014/main" id="{BF0195D6-E2C4-8DE7-12D6-3A1BA6B53F21}"/>
              </a:ext>
            </a:extLst>
          </p:cNvPr>
          <p:cNvSpPr>
            <a:spLocks noGrp="1"/>
          </p:cNvSpPr>
          <p:nvPr>
            <p:ph type="ftr" sz="quarter" idx="11"/>
          </p:nvPr>
        </p:nvSpPr>
        <p:spPr/>
        <p:txBody>
          <a:bodyPr/>
          <a:lstStyle/>
          <a:p>
            <a:r>
              <a:rPr lang="en-US" dirty="0"/>
              <a:t>RTAM Treasurers Report</a:t>
            </a:r>
          </a:p>
        </p:txBody>
      </p:sp>
    </p:spTree>
    <p:extLst>
      <p:ext uri="{BB962C8B-B14F-4D97-AF65-F5344CB8AC3E}">
        <p14:creationId xmlns:p14="http://schemas.microsoft.com/office/powerpoint/2010/main" val="1928572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EFDB3-8B5B-3DA2-6603-0705310DD068}"/>
              </a:ext>
            </a:extLst>
          </p:cNvPr>
          <p:cNvSpPr>
            <a:spLocks noGrp="1"/>
          </p:cNvSpPr>
          <p:nvPr>
            <p:ph type="title"/>
          </p:nvPr>
        </p:nvSpPr>
        <p:spPr/>
        <p:txBody>
          <a:bodyPr>
            <a:normAutofit/>
          </a:bodyPr>
          <a:lstStyle/>
          <a:p>
            <a:r>
              <a:rPr lang="en-US" sz="3200" b="1" dirty="0"/>
              <a:t>2024 Audit : RTAM Investments </a:t>
            </a:r>
          </a:p>
        </p:txBody>
      </p:sp>
      <p:graphicFrame>
        <p:nvGraphicFramePr>
          <p:cNvPr id="4" name="Content Placeholder 3">
            <a:extLst>
              <a:ext uri="{FF2B5EF4-FFF2-40B4-BE49-F238E27FC236}">
                <a16:creationId xmlns:a16="http://schemas.microsoft.com/office/drawing/2014/main" id="{54A4167C-3D06-9DFE-A90C-F497B02013A7}"/>
              </a:ext>
            </a:extLst>
          </p:cNvPr>
          <p:cNvGraphicFramePr>
            <a:graphicFrameLocks noGrp="1"/>
          </p:cNvGraphicFramePr>
          <p:nvPr>
            <p:ph idx="1"/>
            <p:extLst>
              <p:ext uri="{D42A27DB-BD31-4B8C-83A1-F6EECF244321}">
                <p14:modId xmlns:p14="http://schemas.microsoft.com/office/powerpoint/2010/main" val="2932955648"/>
              </p:ext>
            </p:extLst>
          </p:nvPr>
        </p:nvGraphicFramePr>
        <p:xfrm>
          <a:off x="1114425" y="1546225"/>
          <a:ext cx="9515475" cy="2543178"/>
        </p:xfrm>
        <a:graphic>
          <a:graphicData uri="http://schemas.openxmlformats.org/drawingml/2006/table">
            <a:tbl>
              <a:tblPr firstRow="1" bandRow="1">
                <a:tableStyleId>{5C22544A-7EE6-4342-B048-85BDC9FD1C3A}</a:tableStyleId>
              </a:tblPr>
              <a:tblGrid>
                <a:gridCol w="1038601">
                  <a:extLst>
                    <a:ext uri="{9D8B030D-6E8A-4147-A177-3AD203B41FA5}">
                      <a16:colId xmlns:a16="http://schemas.microsoft.com/office/drawing/2014/main" val="1732245167"/>
                    </a:ext>
                  </a:extLst>
                </a:gridCol>
                <a:gridCol w="2081509">
                  <a:extLst>
                    <a:ext uri="{9D8B030D-6E8A-4147-A177-3AD203B41FA5}">
                      <a16:colId xmlns:a16="http://schemas.microsoft.com/office/drawing/2014/main" val="1054677853"/>
                    </a:ext>
                  </a:extLst>
                </a:gridCol>
                <a:gridCol w="2029796">
                  <a:extLst>
                    <a:ext uri="{9D8B030D-6E8A-4147-A177-3AD203B41FA5}">
                      <a16:colId xmlns:a16="http://schemas.microsoft.com/office/drawing/2014/main" val="2341886358"/>
                    </a:ext>
                  </a:extLst>
                </a:gridCol>
                <a:gridCol w="1913437">
                  <a:extLst>
                    <a:ext uri="{9D8B030D-6E8A-4147-A177-3AD203B41FA5}">
                      <a16:colId xmlns:a16="http://schemas.microsoft.com/office/drawing/2014/main" val="2297802176"/>
                    </a:ext>
                  </a:extLst>
                </a:gridCol>
                <a:gridCol w="2452132">
                  <a:extLst>
                    <a:ext uri="{9D8B030D-6E8A-4147-A177-3AD203B41FA5}">
                      <a16:colId xmlns:a16="http://schemas.microsoft.com/office/drawing/2014/main" val="486615804"/>
                    </a:ext>
                  </a:extLst>
                </a:gridCol>
              </a:tblGrid>
              <a:tr h="423863">
                <a:tc>
                  <a:txBody>
                    <a:bodyPr/>
                    <a:lstStyle/>
                    <a:p>
                      <a:endParaRPr lang="en-US" dirty="0"/>
                    </a:p>
                  </a:txBody>
                  <a:tcPr/>
                </a:tc>
                <a:tc>
                  <a:txBody>
                    <a:bodyPr/>
                    <a:lstStyle/>
                    <a:p>
                      <a:pPr algn="ctr"/>
                      <a:r>
                        <a:rPr lang="en-US" dirty="0"/>
                        <a:t>Interest Rate </a:t>
                      </a:r>
                    </a:p>
                  </a:txBody>
                  <a:tcPr/>
                </a:tc>
                <a:tc>
                  <a:txBody>
                    <a:bodyPr/>
                    <a:lstStyle/>
                    <a:p>
                      <a:pPr algn="ctr"/>
                      <a:r>
                        <a:rPr lang="en-US" dirty="0"/>
                        <a:t>Maturing </a:t>
                      </a:r>
                    </a:p>
                  </a:txBody>
                  <a:tcPr/>
                </a:tc>
                <a:tc>
                  <a:txBody>
                    <a:bodyPr/>
                    <a:lstStyle/>
                    <a:p>
                      <a:pPr algn="ctr"/>
                      <a:r>
                        <a:rPr lang="en-US" dirty="0"/>
                        <a:t>2023 Value</a:t>
                      </a:r>
                    </a:p>
                  </a:txBody>
                  <a:tcPr/>
                </a:tc>
                <a:tc>
                  <a:txBody>
                    <a:bodyPr/>
                    <a:lstStyle/>
                    <a:p>
                      <a:pPr algn="ctr"/>
                      <a:r>
                        <a:rPr lang="en-US" dirty="0"/>
                        <a:t>2024 Value</a:t>
                      </a:r>
                    </a:p>
                  </a:txBody>
                  <a:tcPr/>
                </a:tc>
                <a:extLst>
                  <a:ext uri="{0D108BD9-81ED-4DB2-BD59-A6C34878D82A}">
                    <a16:rowId xmlns:a16="http://schemas.microsoft.com/office/drawing/2014/main" val="2793968253"/>
                  </a:ext>
                </a:extLst>
              </a:tr>
              <a:tr h="423863">
                <a:tc>
                  <a:txBody>
                    <a:bodyPr/>
                    <a:lstStyle/>
                    <a:p>
                      <a:r>
                        <a:rPr lang="en-US" dirty="0"/>
                        <a:t>GIC</a:t>
                      </a:r>
                    </a:p>
                  </a:txBody>
                  <a:tcPr/>
                </a:tc>
                <a:tc>
                  <a:txBody>
                    <a:bodyPr/>
                    <a:lstStyle/>
                    <a:p>
                      <a:pPr algn="ctr"/>
                      <a:r>
                        <a:rPr lang="en-US" dirty="0"/>
                        <a:t>1.65%</a:t>
                      </a:r>
                    </a:p>
                  </a:txBody>
                  <a:tcPr/>
                </a:tc>
                <a:tc>
                  <a:txBody>
                    <a:bodyPr/>
                    <a:lstStyle/>
                    <a:p>
                      <a:pPr algn="ctr"/>
                      <a:r>
                        <a:rPr lang="en-US" dirty="0"/>
                        <a:t>April 25, 2026</a:t>
                      </a:r>
                    </a:p>
                  </a:txBody>
                  <a:tcPr/>
                </a:tc>
                <a:tc>
                  <a:txBody>
                    <a:bodyPr/>
                    <a:lstStyle/>
                    <a:p>
                      <a:pPr algn="ctr"/>
                      <a:r>
                        <a:rPr lang="en-US" dirty="0"/>
                        <a:t>$31,951</a:t>
                      </a:r>
                    </a:p>
                  </a:txBody>
                  <a:tcPr/>
                </a:tc>
                <a:tc>
                  <a:txBody>
                    <a:bodyPr/>
                    <a:lstStyle/>
                    <a:p>
                      <a:pPr algn="ctr"/>
                      <a:r>
                        <a:rPr lang="en-US" dirty="0"/>
                        <a:t>$32,443</a:t>
                      </a:r>
                    </a:p>
                  </a:txBody>
                  <a:tcPr/>
                </a:tc>
                <a:extLst>
                  <a:ext uri="{0D108BD9-81ED-4DB2-BD59-A6C34878D82A}">
                    <a16:rowId xmlns:a16="http://schemas.microsoft.com/office/drawing/2014/main" val="3456189125"/>
                  </a:ext>
                </a:extLst>
              </a:tr>
              <a:tr h="423863">
                <a:tc>
                  <a:txBody>
                    <a:bodyPr/>
                    <a:lstStyle/>
                    <a:p>
                      <a:r>
                        <a:rPr lang="en-US" dirty="0"/>
                        <a:t>GIC</a:t>
                      </a:r>
                    </a:p>
                  </a:txBody>
                  <a:tcPr/>
                </a:tc>
                <a:tc>
                  <a:txBody>
                    <a:bodyPr/>
                    <a:lstStyle/>
                    <a:p>
                      <a:pPr algn="ctr"/>
                      <a:r>
                        <a:rPr lang="en-US" dirty="0"/>
                        <a:t>4.60%</a:t>
                      </a:r>
                    </a:p>
                  </a:txBody>
                  <a:tcPr/>
                </a:tc>
                <a:tc>
                  <a:txBody>
                    <a:bodyPr/>
                    <a:lstStyle/>
                    <a:p>
                      <a:pPr algn="ctr"/>
                      <a:r>
                        <a:rPr lang="en-US" dirty="0"/>
                        <a:t>April 25, 2025</a:t>
                      </a:r>
                    </a:p>
                  </a:txBody>
                  <a:tcPr/>
                </a:tc>
                <a:tc>
                  <a:txBody>
                    <a:bodyPr/>
                    <a:lstStyle/>
                    <a:p>
                      <a:pPr algn="ctr"/>
                      <a:r>
                        <a:rPr lang="en-US" dirty="0"/>
                        <a:t>$31,760</a:t>
                      </a:r>
                    </a:p>
                  </a:txBody>
                  <a:tcPr/>
                </a:tc>
                <a:tc>
                  <a:txBody>
                    <a:bodyPr/>
                    <a:lstStyle/>
                    <a:p>
                      <a:pPr algn="ctr"/>
                      <a:r>
                        <a:rPr lang="en-US" dirty="0"/>
                        <a:t>$31,764</a:t>
                      </a:r>
                    </a:p>
                  </a:txBody>
                  <a:tcPr/>
                </a:tc>
                <a:extLst>
                  <a:ext uri="{0D108BD9-81ED-4DB2-BD59-A6C34878D82A}">
                    <a16:rowId xmlns:a16="http://schemas.microsoft.com/office/drawing/2014/main" val="3020746241"/>
                  </a:ext>
                </a:extLst>
              </a:tr>
              <a:tr h="423863">
                <a:tc>
                  <a:txBody>
                    <a:bodyPr/>
                    <a:lstStyle/>
                    <a:p>
                      <a:r>
                        <a:rPr lang="en-US" dirty="0"/>
                        <a:t>GIC</a:t>
                      </a:r>
                    </a:p>
                  </a:txBody>
                  <a:tcPr/>
                </a:tc>
                <a:tc>
                  <a:txBody>
                    <a:bodyPr/>
                    <a:lstStyle/>
                    <a:p>
                      <a:pPr algn="ctr"/>
                      <a:r>
                        <a:rPr lang="en-US" dirty="0"/>
                        <a:t>4.75%</a:t>
                      </a:r>
                    </a:p>
                  </a:txBody>
                  <a:tcPr/>
                </a:tc>
                <a:tc>
                  <a:txBody>
                    <a:bodyPr/>
                    <a:lstStyle/>
                    <a:p>
                      <a:pPr algn="ctr"/>
                      <a:r>
                        <a:rPr lang="en-US" dirty="0"/>
                        <a:t>April 21, 2027</a:t>
                      </a:r>
                    </a:p>
                  </a:txBody>
                  <a:tcPr/>
                </a:tc>
                <a:tc>
                  <a:txBody>
                    <a:bodyPr/>
                    <a:lstStyle/>
                    <a:p>
                      <a:pPr algn="ctr"/>
                      <a:r>
                        <a:rPr lang="en-US" dirty="0"/>
                        <a:t>$30,273</a:t>
                      </a:r>
                    </a:p>
                  </a:txBody>
                  <a:tcPr/>
                </a:tc>
                <a:tc>
                  <a:txBody>
                    <a:bodyPr/>
                    <a:lstStyle/>
                    <a:p>
                      <a:pPr algn="ctr"/>
                      <a:r>
                        <a:rPr lang="en-US" dirty="0"/>
                        <a:t>$31,957</a:t>
                      </a:r>
                    </a:p>
                  </a:txBody>
                  <a:tcPr/>
                </a:tc>
                <a:extLst>
                  <a:ext uri="{0D108BD9-81ED-4DB2-BD59-A6C34878D82A}">
                    <a16:rowId xmlns:a16="http://schemas.microsoft.com/office/drawing/2014/main" val="1041065059"/>
                  </a:ext>
                </a:extLst>
              </a:tr>
              <a:tr h="423863">
                <a:tc>
                  <a:txBody>
                    <a:bodyPr/>
                    <a:lstStyle/>
                    <a:p>
                      <a:r>
                        <a:rPr lang="en-US" dirty="0"/>
                        <a:t>GIC</a:t>
                      </a:r>
                    </a:p>
                  </a:txBody>
                  <a:tcPr/>
                </a:tc>
                <a:tc>
                  <a:txBody>
                    <a:bodyPr/>
                    <a:lstStyle/>
                    <a:p>
                      <a:pPr algn="ctr"/>
                      <a:r>
                        <a:rPr lang="en-US" dirty="0"/>
                        <a:t>4.50%</a:t>
                      </a:r>
                    </a:p>
                  </a:txBody>
                  <a:tcPr/>
                </a:tc>
                <a:tc>
                  <a:txBody>
                    <a:bodyPr/>
                    <a:lstStyle/>
                    <a:p>
                      <a:pPr algn="ctr"/>
                      <a:r>
                        <a:rPr lang="en-US" dirty="0"/>
                        <a:t>April 26, 2028</a:t>
                      </a:r>
                    </a:p>
                  </a:txBody>
                  <a:tcPr/>
                </a:tc>
                <a:tc>
                  <a:txBody>
                    <a:bodyPr/>
                    <a:lstStyle/>
                    <a:p>
                      <a:pPr algn="ctr"/>
                      <a:r>
                        <a:rPr lang="en-US" dirty="0"/>
                        <a:t>$30,240</a:t>
                      </a:r>
                    </a:p>
                  </a:txBody>
                  <a:tcPr/>
                </a:tc>
                <a:tc>
                  <a:txBody>
                    <a:bodyPr/>
                    <a:lstStyle/>
                    <a:p>
                      <a:pPr algn="ctr"/>
                      <a:r>
                        <a:rPr lang="en-US" dirty="0"/>
                        <a:t>$31,605</a:t>
                      </a:r>
                    </a:p>
                  </a:txBody>
                  <a:tcPr/>
                </a:tc>
                <a:extLst>
                  <a:ext uri="{0D108BD9-81ED-4DB2-BD59-A6C34878D82A}">
                    <a16:rowId xmlns:a16="http://schemas.microsoft.com/office/drawing/2014/main" val="3268515817"/>
                  </a:ext>
                </a:extLst>
              </a:tr>
              <a:tr h="423863">
                <a:tc gridSpan="3">
                  <a:txBody>
                    <a:bodyPr/>
                    <a:lstStyle/>
                    <a:p>
                      <a:pPr algn="r"/>
                      <a:r>
                        <a:rPr lang="en-US" b="1" dirty="0"/>
                        <a:t>Total Investments </a:t>
                      </a:r>
                    </a:p>
                  </a:txBody>
                  <a:tcPr/>
                </a:tc>
                <a:tc hMerge="1">
                  <a:txBody>
                    <a:bodyPr/>
                    <a:lstStyle/>
                    <a:p>
                      <a:pPr algn="ctr"/>
                      <a:endParaRPr lang="en-US" dirty="0"/>
                    </a:p>
                  </a:txBody>
                  <a:tcPr/>
                </a:tc>
                <a:tc hMerge="1">
                  <a:txBody>
                    <a:bodyPr/>
                    <a:lstStyle/>
                    <a:p>
                      <a:pPr algn="ctr"/>
                      <a:endParaRPr lang="en-US" b="1" dirty="0"/>
                    </a:p>
                  </a:txBody>
                  <a:tcPr/>
                </a:tc>
                <a:tc>
                  <a:txBody>
                    <a:bodyPr/>
                    <a:lstStyle/>
                    <a:p>
                      <a:pPr algn="ctr"/>
                      <a:r>
                        <a:rPr lang="en-US" b="1" dirty="0"/>
                        <a:t>$124,224</a:t>
                      </a:r>
                    </a:p>
                  </a:txBody>
                  <a:tcPr/>
                </a:tc>
                <a:tc>
                  <a:txBody>
                    <a:bodyPr/>
                    <a:lstStyle/>
                    <a:p>
                      <a:pPr algn="ctr"/>
                      <a:r>
                        <a:rPr lang="en-US" b="1" dirty="0"/>
                        <a:t>$127,769</a:t>
                      </a:r>
                    </a:p>
                  </a:txBody>
                  <a:tcPr/>
                </a:tc>
                <a:extLst>
                  <a:ext uri="{0D108BD9-81ED-4DB2-BD59-A6C34878D82A}">
                    <a16:rowId xmlns:a16="http://schemas.microsoft.com/office/drawing/2014/main" val="3493013828"/>
                  </a:ext>
                </a:extLst>
              </a:tr>
            </a:tbl>
          </a:graphicData>
        </a:graphic>
      </p:graphicFrame>
      <p:sp>
        <p:nvSpPr>
          <p:cNvPr id="5" name="TextBox 4">
            <a:extLst>
              <a:ext uri="{FF2B5EF4-FFF2-40B4-BE49-F238E27FC236}">
                <a16:creationId xmlns:a16="http://schemas.microsoft.com/office/drawing/2014/main" id="{2D54FAB4-B3AD-D924-4012-443A3B622822}"/>
              </a:ext>
            </a:extLst>
          </p:cNvPr>
          <p:cNvSpPr txBox="1"/>
          <p:nvPr/>
        </p:nvSpPr>
        <p:spPr>
          <a:xfrm>
            <a:off x="1114425" y="4089403"/>
            <a:ext cx="9015413" cy="369332"/>
          </a:xfrm>
          <a:prstGeom prst="rect">
            <a:avLst/>
          </a:prstGeom>
          <a:noFill/>
        </p:spPr>
        <p:txBody>
          <a:bodyPr wrap="square" rtlCol="0">
            <a:spAutoFit/>
          </a:bodyPr>
          <a:lstStyle/>
          <a:p>
            <a:r>
              <a:rPr lang="en-US" dirty="0"/>
              <a:t>GIC =  Guaranteed Investment Certificate </a:t>
            </a:r>
          </a:p>
        </p:txBody>
      </p:sp>
      <p:sp>
        <p:nvSpPr>
          <p:cNvPr id="6" name="TextBox 5">
            <a:extLst>
              <a:ext uri="{FF2B5EF4-FFF2-40B4-BE49-F238E27FC236}">
                <a16:creationId xmlns:a16="http://schemas.microsoft.com/office/drawing/2014/main" id="{F29F185A-B7F1-0767-7955-B76ECB5883EE}"/>
              </a:ext>
            </a:extLst>
          </p:cNvPr>
          <p:cNvSpPr txBox="1"/>
          <p:nvPr/>
        </p:nvSpPr>
        <p:spPr>
          <a:xfrm>
            <a:off x="1771651" y="4511703"/>
            <a:ext cx="9415462" cy="1877437"/>
          </a:xfrm>
          <a:prstGeom prst="rect">
            <a:avLst/>
          </a:prstGeom>
          <a:noFill/>
        </p:spPr>
        <p:txBody>
          <a:bodyPr wrap="square" rtlCol="0">
            <a:spAutoFit/>
          </a:bodyPr>
          <a:lstStyle/>
          <a:p>
            <a:r>
              <a:rPr lang="en-US" b="1" dirty="0"/>
              <a:t>NOTE: </a:t>
            </a:r>
          </a:p>
          <a:p>
            <a:pPr marL="342900" indent="-342900">
              <a:buAutoNum type="arabicPeriod"/>
            </a:pPr>
            <a:r>
              <a:rPr lang="en-US" sz="2000" dirty="0"/>
              <a:t>We will invest a $25,000 GIC in 2025 which is not listed above. This GIC has remained dormant due to poor rates of return.</a:t>
            </a:r>
          </a:p>
          <a:p>
            <a:pPr marL="342900" indent="-342900">
              <a:buAutoNum type="arabicPeriod"/>
            </a:pPr>
            <a:r>
              <a:rPr lang="en-US" sz="2000" dirty="0"/>
              <a:t>The GIC maturing April 25, 2026 will be cashed in without penalty and be invested with the GIC outlined in </a:t>
            </a:r>
            <a:r>
              <a:rPr lang="en-US" sz="2000" b="1" dirty="0"/>
              <a:t>NOTE</a:t>
            </a:r>
            <a:r>
              <a:rPr lang="en-US" sz="2000" dirty="0"/>
              <a:t> 1</a:t>
            </a:r>
            <a:r>
              <a:rPr lang="en-US" dirty="0"/>
              <a:t>. </a:t>
            </a:r>
          </a:p>
          <a:p>
            <a:endParaRPr lang="en-US" dirty="0"/>
          </a:p>
        </p:txBody>
      </p:sp>
      <p:pic>
        <p:nvPicPr>
          <p:cNvPr id="7" name="Picture 6">
            <a:extLst>
              <a:ext uri="{FF2B5EF4-FFF2-40B4-BE49-F238E27FC236}">
                <a16:creationId xmlns:a16="http://schemas.microsoft.com/office/drawing/2014/main" id="{76112411-016B-DCCD-B709-67AAC48A075E}"/>
              </a:ext>
            </a:extLst>
          </p:cNvPr>
          <p:cNvPicPr>
            <a:picLocks noChangeAspect="1"/>
          </p:cNvPicPr>
          <p:nvPr/>
        </p:nvPicPr>
        <p:blipFill>
          <a:blip r:embed="rId2"/>
          <a:stretch>
            <a:fillRect/>
          </a:stretch>
        </p:blipFill>
        <p:spPr>
          <a:xfrm>
            <a:off x="10760671" y="158135"/>
            <a:ext cx="1186258" cy="1162652"/>
          </a:xfrm>
          <a:prstGeom prst="rect">
            <a:avLst/>
          </a:prstGeom>
        </p:spPr>
      </p:pic>
      <p:sp>
        <p:nvSpPr>
          <p:cNvPr id="8" name="Date Placeholder 7">
            <a:extLst>
              <a:ext uri="{FF2B5EF4-FFF2-40B4-BE49-F238E27FC236}">
                <a16:creationId xmlns:a16="http://schemas.microsoft.com/office/drawing/2014/main" id="{1265F175-D48B-8E21-B099-CEAE8C91EF40}"/>
              </a:ext>
            </a:extLst>
          </p:cNvPr>
          <p:cNvSpPr>
            <a:spLocks noGrp="1"/>
          </p:cNvSpPr>
          <p:nvPr>
            <p:ph type="dt" sz="half" idx="10"/>
          </p:nvPr>
        </p:nvSpPr>
        <p:spPr/>
        <p:txBody>
          <a:bodyPr/>
          <a:lstStyle/>
          <a:p>
            <a:fld id="{8C750B8F-CF42-E445-B1FF-49E0634DF925}" type="datetime1">
              <a:rPr lang="en-CA" smtClean="0"/>
              <a:t>2024-11-18</a:t>
            </a:fld>
            <a:endParaRPr lang="en-US" dirty="0"/>
          </a:p>
        </p:txBody>
      </p:sp>
      <p:sp>
        <p:nvSpPr>
          <p:cNvPr id="9" name="Slide Number Placeholder 8">
            <a:extLst>
              <a:ext uri="{FF2B5EF4-FFF2-40B4-BE49-F238E27FC236}">
                <a16:creationId xmlns:a16="http://schemas.microsoft.com/office/drawing/2014/main" id="{F68574AD-1292-167B-8979-24C6C585E15D}"/>
              </a:ext>
            </a:extLst>
          </p:cNvPr>
          <p:cNvSpPr>
            <a:spLocks noGrp="1"/>
          </p:cNvSpPr>
          <p:nvPr>
            <p:ph type="sldNum" sz="quarter" idx="12"/>
          </p:nvPr>
        </p:nvSpPr>
        <p:spPr/>
        <p:txBody>
          <a:bodyPr/>
          <a:lstStyle/>
          <a:p>
            <a:fld id="{E5DBDCAD-C726-D94D-96EA-E460A5E96C33}" type="slidenum">
              <a:rPr lang="en-US" smtClean="0"/>
              <a:t>6</a:t>
            </a:fld>
            <a:endParaRPr lang="en-US" dirty="0"/>
          </a:p>
        </p:txBody>
      </p:sp>
      <p:sp>
        <p:nvSpPr>
          <p:cNvPr id="10" name="Footer Placeholder 9">
            <a:extLst>
              <a:ext uri="{FF2B5EF4-FFF2-40B4-BE49-F238E27FC236}">
                <a16:creationId xmlns:a16="http://schemas.microsoft.com/office/drawing/2014/main" id="{955887CD-BA8D-0B1B-7A24-86ED3A24ECAD}"/>
              </a:ext>
            </a:extLst>
          </p:cNvPr>
          <p:cNvSpPr>
            <a:spLocks noGrp="1"/>
          </p:cNvSpPr>
          <p:nvPr>
            <p:ph type="ftr" sz="quarter" idx="11"/>
          </p:nvPr>
        </p:nvSpPr>
        <p:spPr/>
        <p:txBody>
          <a:bodyPr/>
          <a:lstStyle/>
          <a:p>
            <a:r>
              <a:rPr lang="en-US" dirty="0"/>
              <a:t>RTAM Treasurers Report</a:t>
            </a:r>
          </a:p>
        </p:txBody>
      </p:sp>
    </p:spTree>
    <p:extLst>
      <p:ext uri="{BB962C8B-B14F-4D97-AF65-F5344CB8AC3E}">
        <p14:creationId xmlns:p14="http://schemas.microsoft.com/office/powerpoint/2010/main" val="2596130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9C511-E19A-C4BB-862A-7798C6B35DF1}"/>
              </a:ext>
            </a:extLst>
          </p:cNvPr>
          <p:cNvSpPr>
            <a:spLocks noGrp="1"/>
          </p:cNvSpPr>
          <p:nvPr>
            <p:ph type="title"/>
          </p:nvPr>
        </p:nvSpPr>
        <p:spPr>
          <a:xfrm>
            <a:off x="514351" y="1"/>
            <a:ext cx="10700954" cy="985838"/>
          </a:xfrm>
        </p:spPr>
        <p:txBody>
          <a:bodyPr>
            <a:normAutofit/>
          </a:bodyPr>
          <a:lstStyle/>
          <a:p>
            <a:r>
              <a:rPr lang="en-US" sz="3200" b="1" dirty="0"/>
              <a:t>2024 Audit: Chapters</a:t>
            </a:r>
          </a:p>
        </p:txBody>
      </p:sp>
      <p:graphicFrame>
        <p:nvGraphicFramePr>
          <p:cNvPr id="5" name="Table 4">
            <a:extLst>
              <a:ext uri="{FF2B5EF4-FFF2-40B4-BE49-F238E27FC236}">
                <a16:creationId xmlns:a16="http://schemas.microsoft.com/office/drawing/2014/main" id="{9CC50203-49AF-1D7F-15E6-98AC23C8C336}"/>
              </a:ext>
            </a:extLst>
          </p:cNvPr>
          <p:cNvGraphicFramePr>
            <a:graphicFrameLocks noGrp="1"/>
          </p:cNvGraphicFramePr>
          <p:nvPr>
            <p:extLst>
              <p:ext uri="{D42A27DB-BD31-4B8C-83A1-F6EECF244321}">
                <p14:modId xmlns:p14="http://schemas.microsoft.com/office/powerpoint/2010/main" val="2482443528"/>
              </p:ext>
            </p:extLst>
          </p:nvPr>
        </p:nvGraphicFramePr>
        <p:xfrm>
          <a:off x="514350" y="742950"/>
          <a:ext cx="6962305" cy="5353044"/>
        </p:xfrm>
        <a:graphic>
          <a:graphicData uri="http://schemas.openxmlformats.org/drawingml/2006/table">
            <a:tbl>
              <a:tblPr firstRow="1" bandRow="1">
                <a:tableStyleId>{5C22544A-7EE6-4342-B048-85BDC9FD1C3A}</a:tableStyleId>
              </a:tblPr>
              <a:tblGrid>
                <a:gridCol w="3282575">
                  <a:extLst>
                    <a:ext uri="{9D8B030D-6E8A-4147-A177-3AD203B41FA5}">
                      <a16:colId xmlns:a16="http://schemas.microsoft.com/office/drawing/2014/main" val="682022890"/>
                    </a:ext>
                  </a:extLst>
                </a:gridCol>
                <a:gridCol w="1847970">
                  <a:extLst>
                    <a:ext uri="{9D8B030D-6E8A-4147-A177-3AD203B41FA5}">
                      <a16:colId xmlns:a16="http://schemas.microsoft.com/office/drawing/2014/main" val="3836850691"/>
                    </a:ext>
                  </a:extLst>
                </a:gridCol>
                <a:gridCol w="1831760">
                  <a:extLst>
                    <a:ext uri="{9D8B030D-6E8A-4147-A177-3AD203B41FA5}">
                      <a16:colId xmlns:a16="http://schemas.microsoft.com/office/drawing/2014/main" val="1442305770"/>
                    </a:ext>
                  </a:extLst>
                </a:gridCol>
              </a:tblGrid>
              <a:tr h="642366">
                <a:tc>
                  <a:txBody>
                    <a:bodyPr/>
                    <a:lstStyle/>
                    <a:p>
                      <a:r>
                        <a:rPr lang="en-US" dirty="0"/>
                        <a:t>7. Restricted-Other </a:t>
                      </a:r>
                    </a:p>
                  </a:txBody>
                  <a:tcPr/>
                </a:tc>
                <a:tc>
                  <a:txBody>
                    <a:bodyPr/>
                    <a:lstStyle/>
                    <a:p>
                      <a:r>
                        <a:rPr lang="en-US" dirty="0"/>
                        <a:t>Funds on hand </a:t>
                      </a:r>
                    </a:p>
                  </a:txBody>
                  <a:tcPr/>
                </a:tc>
                <a:tc>
                  <a:txBody>
                    <a:bodyPr/>
                    <a:lstStyle/>
                    <a:p>
                      <a:pPr algn="ctr"/>
                      <a:r>
                        <a:rPr lang="en-US" dirty="0"/>
                        <a:t>Status/ * Active </a:t>
                      </a:r>
                    </a:p>
                  </a:txBody>
                  <a:tcPr/>
                </a:tc>
                <a:extLst>
                  <a:ext uri="{0D108BD9-81ED-4DB2-BD59-A6C34878D82A}">
                    <a16:rowId xmlns:a16="http://schemas.microsoft.com/office/drawing/2014/main" val="941020425"/>
                  </a:ext>
                </a:extLst>
              </a:tr>
              <a:tr h="336477">
                <a:tc>
                  <a:txBody>
                    <a:bodyPr/>
                    <a:lstStyle/>
                    <a:p>
                      <a:r>
                        <a:rPr lang="en-US" sz="1600" dirty="0"/>
                        <a:t>Educ… Et Educ… Mb a … (EMR)</a:t>
                      </a:r>
                    </a:p>
                  </a:txBody>
                  <a:tcPr anchor="ctr"/>
                </a:tc>
                <a:tc>
                  <a:txBody>
                    <a:bodyPr/>
                    <a:lstStyle/>
                    <a:p>
                      <a:pPr algn="ctr"/>
                      <a:r>
                        <a:rPr lang="en-US" sz="1600" dirty="0"/>
                        <a:t>$635</a:t>
                      </a:r>
                    </a:p>
                  </a:txBody>
                  <a:tcPr anchor="ctr"/>
                </a:tc>
                <a:tc>
                  <a:txBody>
                    <a:bodyPr/>
                    <a:lstStyle/>
                    <a:p>
                      <a:pPr algn="ctr"/>
                      <a:r>
                        <a:rPr lang="en-US" sz="1600" b="1" dirty="0"/>
                        <a:t>*</a:t>
                      </a:r>
                    </a:p>
                  </a:txBody>
                  <a:tcPr anchor="ctr"/>
                </a:tc>
                <a:extLst>
                  <a:ext uri="{0D108BD9-81ED-4DB2-BD59-A6C34878D82A}">
                    <a16:rowId xmlns:a16="http://schemas.microsoft.com/office/drawing/2014/main" val="3293959689"/>
                  </a:ext>
                </a:extLst>
              </a:tr>
              <a:tr h="336477">
                <a:tc>
                  <a:txBody>
                    <a:bodyPr/>
                    <a:lstStyle/>
                    <a:p>
                      <a:r>
                        <a:rPr lang="en-US" sz="1600" dirty="0"/>
                        <a:t>Van Isles </a:t>
                      </a:r>
                    </a:p>
                  </a:txBody>
                  <a:tcPr anchor="ctr"/>
                </a:tc>
                <a:tc>
                  <a:txBody>
                    <a:bodyPr/>
                    <a:lstStyle/>
                    <a:p>
                      <a:pPr algn="ctr"/>
                      <a:r>
                        <a:rPr lang="en-US" sz="1600" dirty="0"/>
                        <a:t>$413</a:t>
                      </a:r>
                    </a:p>
                  </a:txBody>
                  <a:tcPr anchor="ctr"/>
                </a:tc>
                <a:tc>
                  <a:txBody>
                    <a:bodyPr/>
                    <a:lstStyle/>
                    <a:p>
                      <a:pPr algn="ctr"/>
                      <a:r>
                        <a:rPr lang="en-US" sz="1600" b="1" dirty="0"/>
                        <a:t>*</a:t>
                      </a:r>
                    </a:p>
                  </a:txBody>
                  <a:tcPr anchor="ctr"/>
                </a:tc>
                <a:extLst>
                  <a:ext uri="{0D108BD9-81ED-4DB2-BD59-A6C34878D82A}">
                    <a16:rowId xmlns:a16="http://schemas.microsoft.com/office/drawing/2014/main" val="2058699484"/>
                  </a:ext>
                </a:extLst>
              </a:tr>
              <a:tr h="336477">
                <a:tc>
                  <a:txBody>
                    <a:bodyPr/>
                    <a:lstStyle/>
                    <a:p>
                      <a:r>
                        <a:rPr lang="en-US" sz="1600" dirty="0"/>
                        <a:t>St. James Assiniboia</a:t>
                      </a:r>
                    </a:p>
                  </a:txBody>
                  <a:tcPr anchor="ctr"/>
                </a:tc>
                <a:tc>
                  <a:txBody>
                    <a:bodyPr/>
                    <a:lstStyle/>
                    <a:p>
                      <a:pPr algn="ctr"/>
                      <a:r>
                        <a:rPr lang="en-US" sz="1600" dirty="0"/>
                        <a:t>$1,478</a:t>
                      </a:r>
                    </a:p>
                  </a:txBody>
                  <a:tcPr anchor="ctr"/>
                </a:tc>
                <a:tc>
                  <a:txBody>
                    <a:bodyPr/>
                    <a:lstStyle/>
                    <a:p>
                      <a:pPr algn="ctr"/>
                      <a:r>
                        <a:rPr lang="en-US" sz="1600" b="1" dirty="0"/>
                        <a:t>*</a:t>
                      </a:r>
                    </a:p>
                  </a:txBody>
                  <a:tcPr anchor="ctr"/>
                </a:tc>
                <a:extLst>
                  <a:ext uri="{0D108BD9-81ED-4DB2-BD59-A6C34878D82A}">
                    <a16:rowId xmlns:a16="http://schemas.microsoft.com/office/drawing/2014/main" val="2525921270"/>
                  </a:ext>
                </a:extLst>
              </a:tr>
              <a:tr h="336477">
                <a:tc>
                  <a:txBody>
                    <a:bodyPr/>
                    <a:lstStyle/>
                    <a:p>
                      <a:r>
                        <a:rPr lang="en-US" sz="1600" dirty="0"/>
                        <a:t>Okanagan</a:t>
                      </a:r>
                    </a:p>
                  </a:txBody>
                  <a:tcPr anchor="ctr"/>
                </a:tc>
                <a:tc>
                  <a:txBody>
                    <a:bodyPr/>
                    <a:lstStyle/>
                    <a:p>
                      <a:pPr algn="ctr"/>
                      <a:r>
                        <a:rPr lang="en-US" sz="1600" dirty="0"/>
                        <a:t>$533</a:t>
                      </a:r>
                    </a:p>
                  </a:txBody>
                  <a:tcPr anchor="ctr"/>
                </a:tc>
                <a:tc>
                  <a:txBody>
                    <a:bodyPr/>
                    <a:lstStyle/>
                    <a:p>
                      <a:pPr algn="ctr"/>
                      <a:r>
                        <a:rPr lang="en-US" sz="1600" b="1" dirty="0"/>
                        <a:t>1. </a:t>
                      </a:r>
                    </a:p>
                  </a:txBody>
                  <a:tcPr anchor="ctr"/>
                </a:tc>
                <a:extLst>
                  <a:ext uri="{0D108BD9-81ED-4DB2-BD59-A6C34878D82A}">
                    <a16:rowId xmlns:a16="http://schemas.microsoft.com/office/drawing/2014/main" val="2515617439"/>
                  </a:ext>
                </a:extLst>
              </a:tr>
              <a:tr h="336477">
                <a:tc>
                  <a:txBody>
                    <a:bodyPr/>
                    <a:lstStyle/>
                    <a:p>
                      <a:r>
                        <a:rPr lang="en-US" sz="1600" dirty="0"/>
                        <a:t>Calgary &amp; Area </a:t>
                      </a:r>
                    </a:p>
                  </a:txBody>
                  <a:tcPr anchor="ctr"/>
                </a:tc>
                <a:tc>
                  <a:txBody>
                    <a:bodyPr/>
                    <a:lstStyle/>
                    <a:p>
                      <a:pPr algn="ctr"/>
                      <a:r>
                        <a:rPr lang="en-US" sz="1600" dirty="0"/>
                        <a:t>$426</a:t>
                      </a:r>
                    </a:p>
                  </a:txBody>
                  <a:tcPr anchor="ctr"/>
                </a:tc>
                <a:tc>
                  <a:txBody>
                    <a:bodyPr/>
                    <a:lstStyle/>
                    <a:p>
                      <a:pPr algn="ctr"/>
                      <a:r>
                        <a:rPr lang="en-US" sz="1600" b="1" dirty="0"/>
                        <a:t>*</a:t>
                      </a:r>
                    </a:p>
                  </a:txBody>
                  <a:tcPr anchor="ctr"/>
                </a:tc>
                <a:extLst>
                  <a:ext uri="{0D108BD9-81ED-4DB2-BD59-A6C34878D82A}">
                    <a16:rowId xmlns:a16="http://schemas.microsoft.com/office/drawing/2014/main" val="3836532486"/>
                  </a:ext>
                </a:extLst>
              </a:tr>
              <a:tr h="336477">
                <a:tc>
                  <a:txBody>
                    <a:bodyPr/>
                    <a:lstStyle/>
                    <a:p>
                      <a:r>
                        <a:rPr lang="en-US" sz="1600" dirty="0"/>
                        <a:t>Neepawa Area (NARTA)</a:t>
                      </a:r>
                    </a:p>
                  </a:txBody>
                  <a:tcPr anchor="ctr"/>
                </a:tc>
                <a:tc>
                  <a:txBody>
                    <a:bodyPr/>
                    <a:lstStyle/>
                    <a:p>
                      <a:pPr algn="ctr"/>
                      <a:r>
                        <a:rPr lang="en-US" sz="1600" dirty="0"/>
                        <a:t>$1,706</a:t>
                      </a:r>
                    </a:p>
                  </a:txBody>
                  <a:tcPr anchor="ctr"/>
                </a:tc>
                <a:tc>
                  <a:txBody>
                    <a:bodyPr/>
                    <a:lstStyle/>
                    <a:p>
                      <a:pPr algn="ctr"/>
                      <a:r>
                        <a:rPr lang="en-US" sz="1600" b="1" dirty="0"/>
                        <a:t>1. </a:t>
                      </a:r>
                    </a:p>
                  </a:txBody>
                  <a:tcPr anchor="ctr"/>
                </a:tc>
                <a:extLst>
                  <a:ext uri="{0D108BD9-81ED-4DB2-BD59-A6C34878D82A}">
                    <a16:rowId xmlns:a16="http://schemas.microsoft.com/office/drawing/2014/main" val="3835492415"/>
                  </a:ext>
                </a:extLst>
              </a:tr>
              <a:tr h="336477">
                <a:tc>
                  <a:txBody>
                    <a:bodyPr/>
                    <a:lstStyle/>
                    <a:p>
                      <a:r>
                        <a:rPr lang="en-US" sz="1600" dirty="0"/>
                        <a:t>Interlake (IRTA)</a:t>
                      </a:r>
                    </a:p>
                  </a:txBody>
                  <a:tcPr anchor="ctr"/>
                </a:tc>
                <a:tc>
                  <a:txBody>
                    <a:bodyPr/>
                    <a:lstStyle/>
                    <a:p>
                      <a:pPr algn="ctr"/>
                      <a:r>
                        <a:rPr lang="en-US" sz="1600" dirty="0"/>
                        <a:t>$1,500</a:t>
                      </a:r>
                    </a:p>
                  </a:txBody>
                  <a:tcPr anchor="ctr"/>
                </a:tc>
                <a:tc>
                  <a:txBody>
                    <a:bodyPr/>
                    <a:lstStyle/>
                    <a:p>
                      <a:pPr algn="ctr"/>
                      <a:r>
                        <a:rPr lang="en-US" sz="1600" b="1" dirty="0"/>
                        <a:t>*</a:t>
                      </a:r>
                    </a:p>
                  </a:txBody>
                  <a:tcPr anchor="ctr"/>
                </a:tc>
                <a:extLst>
                  <a:ext uri="{0D108BD9-81ED-4DB2-BD59-A6C34878D82A}">
                    <a16:rowId xmlns:a16="http://schemas.microsoft.com/office/drawing/2014/main" val="2703355552"/>
                  </a:ext>
                </a:extLst>
              </a:tr>
              <a:tr h="336477">
                <a:tc>
                  <a:txBody>
                    <a:bodyPr/>
                    <a:lstStyle/>
                    <a:p>
                      <a:r>
                        <a:rPr lang="en-US" sz="1600" dirty="0"/>
                        <a:t>Thompson (TARE)</a:t>
                      </a:r>
                    </a:p>
                  </a:txBody>
                  <a:tcPr anchor="ctr"/>
                </a:tc>
                <a:tc>
                  <a:txBody>
                    <a:bodyPr/>
                    <a:lstStyle/>
                    <a:p>
                      <a:pPr algn="ctr"/>
                      <a:r>
                        <a:rPr lang="en-US" sz="1600" dirty="0"/>
                        <a:t>$500</a:t>
                      </a:r>
                    </a:p>
                  </a:txBody>
                  <a:tcPr anchor="ctr"/>
                </a:tc>
                <a:tc>
                  <a:txBody>
                    <a:bodyPr/>
                    <a:lstStyle/>
                    <a:p>
                      <a:pPr algn="ctr"/>
                      <a:r>
                        <a:rPr lang="en-US" sz="1600" b="1" dirty="0"/>
                        <a:t>*</a:t>
                      </a:r>
                    </a:p>
                  </a:txBody>
                  <a:tcPr anchor="ctr"/>
                </a:tc>
                <a:extLst>
                  <a:ext uri="{0D108BD9-81ED-4DB2-BD59-A6C34878D82A}">
                    <a16:rowId xmlns:a16="http://schemas.microsoft.com/office/drawing/2014/main" val="2380665166"/>
                  </a:ext>
                </a:extLst>
              </a:tr>
              <a:tr h="336477">
                <a:tc>
                  <a:txBody>
                    <a:bodyPr/>
                    <a:lstStyle/>
                    <a:p>
                      <a:r>
                        <a:rPr lang="en-US" sz="1600" dirty="0"/>
                        <a:t>Dauphin Area (DARTA)</a:t>
                      </a:r>
                    </a:p>
                  </a:txBody>
                  <a:tcPr anchor="ctr"/>
                </a:tc>
                <a:tc>
                  <a:txBody>
                    <a:bodyPr/>
                    <a:lstStyle/>
                    <a:p>
                      <a:pPr algn="ctr"/>
                      <a:r>
                        <a:rPr lang="en-US" sz="1600" dirty="0"/>
                        <a:t>$1,137</a:t>
                      </a:r>
                    </a:p>
                  </a:txBody>
                  <a:tcPr anchor="ctr"/>
                </a:tc>
                <a:tc>
                  <a:txBody>
                    <a:bodyPr/>
                    <a:lstStyle/>
                    <a:p>
                      <a:pPr algn="ctr"/>
                      <a:r>
                        <a:rPr lang="en-US" sz="1600" b="1" dirty="0"/>
                        <a:t>1. </a:t>
                      </a:r>
                    </a:p>
                  </a:txBody>
                  <a:tcPr anchor="ctr"/>
                </a:tc>
                <a:extLst>
                  <a:ext uri="{0D108BD9-81ED-4DB2-BD59-A6C34878D82A}">
                    <a16:rowId xmlns:a16="http://schemas.microsoft.com/office/drawing/2014/main" val="3420592043"/>
                  </a:ext>
                </a:extLst>
              </a:tr>
              <a:tr h="336477">
                <a:tc>
                  <a:txBody>
                    <a:bodyPr/>
                    <a:lstStyle/>
                    <a:p>
                      <a:r>
                        <a:rPr lang="en-US" sz="1600" dirty="0"/>
                        <a:t>Retired Women Teachers Assoc.</a:t>
                      </a:r>
                    </a:p>
                  </a:txBody>
                  <a:tcPr anchor="ctr"/>
                </a:tc>
                <a:tc>
                  <a:txBody>
                    <a:bodyPr/>
                    <a:lstStyle/>
                    <a:p>
                      <a:pPr algn="ctr"/>
                      <a:r>
                        <a:rPr lang="en-US" sz="1600" dirty="0"/>
                        <a:t>$1,234</a:t>
                      </a:r>
                    </a:p>
                  </a:txBody>
                  <a:tcPr anchor="ctr"/>
                </a:tc>
                <a:tc>
                  <a:txBody>
                    <a:bodyPr/>
                    <a:lstStyle/>
                    <a:p>
                      <a:pPr algn="ctr"/>
                      <a:r>
                        <a:rPr lang="en-US" sz="1600" b="1" dirty="0"/>
                        <a:t>1. </a:t>
                      </a:r>
                    </a:p>
                  </a:txBody>
                  <a:tcPr anchor="ctr"/>
                </a:tc>
                <a:extLst>
                  <a:ext uri="{0D108BD9-81ED-4DB2-BD59-A6C34878D82A}">
                    <a16:rowId xmlns:a16="http://schemas.microsoft.com/office/drawing/2014/main" val="2074679154"/>
                  </a:ext>
                </a:extLst>
              </a:tr>
              <a:tr h="336477">
                <a:tc>
                  <a:txBody>
                    <a:bodyPr/>
                    <a:lstStyle/>
                    <a:p>
                      <a:r>
                        <a:rPr lang="en-US" sz="1600" dirty="0"/>
                        <a:t>Southwest Assiniboine </a:t>
                      </a:r>
                    </a:p>
                  </a:txBody>
                  <a:tcPr anchor="ctr"/>
                </a:tc>
                <a:tc>
                  <a:txBody>
                    <a:bodyPr/>
                    <a:lstStyle/>
                    <a:p>
                      <a:pPr algn="ctr"/>
                      <a:r>
                        <a:rPr lang="en-US" sz="1600" dirty="0"/>
                        <a:t>$3,106</a:t>
                      </a:r>
                    </a:p>
                  </a:txBody>
                  <a:tcPr anchor="ctr"/>
                </a:tc>
                <a:tc>
                  <a:txBody>
                    <a:bodyPr/>
                    <a:lstStyle/>
                    <a:p>
                      <a:pPr algn="ctr"/>
                      <a:r>
                        <a:rPr lang="en-US" sz="1600" b="1" dirty="0"/>
                        <a:t>*</a:t>
                      </a:r>
                    </a:p>
                  </a:txBody>
                  <a:tcPr anchor="ctr"/>
                </a:tc>
                <a:extLst>
                  <a:ext uri="{0D108BD9-81ED-4DB2-BD59-A6C34878D82A}">
                    <a16:rowId xmlns:a16="http://schemas.microsoft.com/office/drawing/2014/main" val="1241492392"/>
                  </a:ext>
                </a:extLst>
              </a:tr>
              <a:tr h="336477">
                <a:tc>
                  <a:txBody>
                    <a:bodyPr/>
                    <a:lstStyle/>
                    <a:p>
                      <a:r>
                        <a:rPr lang="en-US" sz="1600" dirty="0"/>
                        <a:t>Brandon &amp; Area (BARTA)</a:t>
                      </a:r>
                    </a:p>
                  </a:txBody>
                  <a:tcPr anchor="ctr"/>
                </a:tc>
                <a:tc>
                  <a:txBody>
                    <a:bodyPr/>
                    <a:lstStyle/>
                    <a:p>
                      <a:pPr algn="ctr"/>
                      <a:r>
                        <a:rPr lang="en-US" sz="1600" dirty="0"/>
                        <a:t>$4,108</a:t>
                      </a:r>
                    </a:p>
                  </a:txBody>
                  <a:tcPr anchor="ctr"/>
                </a:tc>
                <a:tc>
                  <a:txBody>
                    <a:bodyPr/>
                    <a:lstStyle/>
                    <a:p>
                      <a:pPr algn="ctr"/>
                      <a:r>
                        <a:rPr lang="en-US" sz="1600" b="1" dirty="0"/>
                        <a:t>*</a:t>
                      </a:r>
                    </a:p>
                  </a:txBody>
                  <a:tcPr anchor="ctr"/>
                </a:tc>
                <a:extLst>
                  <a:ext uri="{0D108BD9-81ED-4DB2-BD59-A6C34878D82A}">
                    <a16:rowId xmlns:a16="http://schemas.microsoft.com/office/drawing/2014/main" val="2931720708"/>
                  </a:ext>
                </a:extLst>
              </a:tr>
              <a:tr h="336477">
                <a:tc>
                  <a:txBody>
                    <a:bodyPr/>
                    <a:lstStyle/>
                    <a:p>
                      <a:r>
                        <a:rPr lang="en-US" sz="1600" dirty="0"/>
                        <a:t>Riel RTA</a:t>
                      </a:r>
                    </a:p>
                  </a:txBody>
                  <a:tcPr anchor="ctr"/>
                </a:tc>
                <a:tc>
                  <a:txBody>
                    <a:bodyPr/>
                    <a:lstStyle/>
                    <a:p>
                      <a:pPr algn="ctr"/>
                      <a:r>
                        <a:rPr lang="en-US" sz="1600" dirty="0"/>
                        <a:t>$7,158</a:t>
                      </a:r>
                    </a:p>
                  </a:txBody>
                  <a:tcPr anchor="ctr"/>
                </a:tc>
                <a:tc>
                  <a:txBody>
                    <a:bodyPr/>
                    <a:lstStyle/>
                    <a:p>
                      <a:pPr algn="ctr"/>
                      <a:r>
                        <a:rPr lang="en-US" sz="1600" b="1" dirty="0"/>
                        <a:t>1. </a:t>
                      </a:r>
                    </a:p>
                  </a:txBody>
                  <a:tcPr anchor="ctr"/>
                </a:tc>
                <a:extLst>
                  <a:ext uri="{0D108BD9-81ED-4DB2-BD59-A6C34878D82A}">
                    <a16:rowId xmlns:a16="http://schemas.microsoft.com/office/drawing/2014/main" val="3769167211"/>
                  </a:ext>
                </a:extLst>
              </a:tr>
              <a:tr h="336477">
                <a:tc>
                  <a:txBody>
                    <a:bodyPr/>
                    <a:lstStyle/>
                    <a:p>
                      <a:r>
                        <a:rPr lang="en-US" sz="1600" dirty="0"/>
                        <a:t>Swan Valley (SVRT)</a:t>
                      </a:r>
                    </a:p>
                  </a:txBody>
                  <a:tcPr anchor="ctr"/>
                </a:tc>
                <a:tc>
                  <a:txBody>
                    <a:bodyPr/>
                    <a:lstStyle/>
                    <a:p>
                      <a:pPr algn="ctr"/>
                      <a:r>
                        <a:rPr lang="en-US" sz="1600" dirty="0"/>
                        <a:t>$895</a:t>
                      </a:r>
                    </a:p>
                  </a:txBody>
                  <a:tcPr anchor="ctr"/>
                </a:tc>
                <a:tc>
                  <a:txBody>
                    <a:bodyPr/>
                    <a:lstStyle/>
                    <a:p>
                      <a:pPr algn="ctr"/>
                      <a:r>
                        <a:rPr lang="en-US" sz="1600" b="1" dirty="0"/>
                        <a:t>*</a:t>
                      </a:r>
                    </a:p>
                  </a:txBody>
                  <a:tcPr anchor="ctr"/>
                </a:tc>
                <a:extLst>
                  <a:ext uri="{0D108BD9-81ED-4DB2-BD59-A6C34878D82A}">
                    <a16:rowId xmlns:a16="http://schemas.microsoft.com/office/drawing/2014/main" val="4246582900"/>
                  </a:ext>
                </a:extLst>
              </a:tr>
            </a:tbl>
          </a:graphicData>
        </a:graphic>
      </p:graphicFrame>
      <p:sp>
        <p:nvSpPr>
          <p:cNvPr id="8" name="TextBox 7">
            <a:extLst>
              <a:ext uri="{FF2B5EF4-FFF2-40B4-BE49-F238E27FC236}">
                <a16:creationId xmlns:a16="http://schemas.microsoft.com/office/drawing/2014/main" id="{BE9C4130-9691-0B5F-17E3-574B8FB00419}"/>
              </a:ext>
            </a:extLst>
          </p:cNvPr>
          <p:cNvSpPr txBox="1"/>
          <p:nvPr/>
        </p:nvSpPr>
        <p:spPr>
          <a:xfrm>
            <a:off x="514350" y="6095994"/>
            <a:ext cx="6962305" cy="338554"/>
          </a:xfrm>
          <a:prstGeom prst="rect">
            <a:avLst/>
          </a:prstGeom>
          <a:noFill/>
        </p:spPr>
        <p:txBody>
          <a:bodyPr wrap="square" rtlCol="0">
            <a:spAutoFit/>
          </a:bodyPr>
          <a:lstStyle/>
          <a:p>
            <a:r>
              <a:rPr lang="en-US" sz="1600" b="1" dirty="0"/>
              <a:t>Chapter Total Revenue 2023-2024.                $24,881</a:t>
            </a:r>
          </a:p>
        </p:txBody>
      </p:sp>
      <p:sp>
        <p:nvSpPr>
          <p:cNvPr id="9" name="TextBox 8">
            <a:extLst>
              <a:ext uri="{FF2B5EF4-FFF2-40B4-BE49-F238E27FC236}">
                <a16:creationId xmlns:a16="http://schemas.microsoft.com/office/drawing/2014/main" id="{25F3A890-ED94-CD66-CBAA-A64797DBD0CD}"/>
              </a:ext>
            </a:extLst>
          </p:cNvPr>
          <p:cNvSpPr txBox="1"/>
          <p:nvPr/>
        </p:nvSpPr>
        <p:spPr>
          <a:xfrm>
            <a:off x="7676297" y="671512"/>
            <a:ext cx="3886200" cy="6063198"/>
          </a:xfrm>
          <a:prstGeom prst="rect">
            <a:avLst/>
          </a:prstGeom>
          <a:noFill/>
        </p:spPr>
        <p:txBody>
          <a:bodyPr wrap="square" rtlCol="0">
            <a:spAutoFit/>
          </a:bodyPr>
          <a:lstStyle/>
          <a:p>
            <a:r>
              <a:rPr lang="en-US" b="1" dirty="0"/>
              <a:t>NOTES:</a:t>
            </a:r>
          </a:p>
          <a:p>
            <a:endParaRPr lang="en-US" sz="1100" b="1" dirty="0"/>
          </a:p>
          <a:p>
            <a:pPr marL="342900" indent="-342900">
              <a:buAutoNum type="arabicPeriod"/>
            </a:pPr>
            <a:r>
              <a:rPr lang="en-US" dirty="0"/>
              <a:t>Indicates chapter no longer Associated with RTAM as of June 30, 2024 and they retain their funds. They exist outside the framework of RTAM. </a:t>
            </a:r>
          </a:p>
          <a:p>
            <a:endParaRPr lang="en-US" sz="1000" dirty="0"/>
          </a:p>
          <a:p>
            <a:pPr marL="323850" indent="-268288"/>
            <a:r>
              <a:rPr lang="en-US" dirty="0"/>
              <a:t>2. The Pas and Boyne Chapters are no longer Associated with RTAM as well. </a:t>
            </a:r>
          </a:p>
          <a:p>
            <a:pPr marL="323850" indent="-268288"/>
            <a:endParaRPr lang="en-US" dirty="0"/>
          </a:p>
          <a:p>
            <a:pPr marL="323850" indent="-268288"/>
            <a:r>
              <a:rPr lang="en-US" dirty="0"/>
              <a:t>3. All the remaining Active Chapters now show $0 of external funds. This was what created to material change in our audit . </a:t>
            </a:r>
          </a:p>
          <a:p>
            <a:pPr marL="323850" indent="-268288"/>
            <a:endParaRPr lang="en-US" dirty="0"/>
          </a:p>
          <a:p>
            <a:pPr marL="323850" indent="-268288"/>
            <a:r>
              <a:rPr lang="en-US" dirty="0"/>
              <a:t>4. The active chapters remain under the umbrella of RTAM. The Auditors updated the CRA on this matter. </a:t>
            </a:r>
          </a:p>
          <a:p>
            <a:pPr marL="342900" indent="-342900">
              <a:buAutoNum type="arabicPeriod"/>
            </a:pPr>
            <a:endParaRPr lang="en-US" dirty="0"/>
          </a:p>
        </p:txBody>
      </p:sp>
      <p:pic>
        <p:nvPicPr>
          <p:cNvPr id="10" name="Picture 9">
            <a:extLst>
              <a:ext uri="{FF2B5EF4-FFF2-40B4-BE49-F238E27FC236}">
                <a16:creationId xmlns:a16="http://schemas.microsoft.com/office/drawing/2014/main" id="{5AFDE700-D743-0A9F-D523-6FBD4495A72C}"/>
              </a:ext>
            </a:extLst>
          </p:cNvPr>
          <p:cNvPicPr>
            <a:picLocks noChangeAspect="1"/>
          </p:cNvPicPr>
          <p:nvPr/>
        </p:nvPicPr>
        <p:blipFill>
          <a:blip r:embed="rId2"/>
          <a:stretch>
            <a:fillRect/>
          </a:stretch>
        </p:blipFill>
        <p:spPr>
          <a:xfrm>
            <a:off x="10911944" y="249958"/>
            <a:ext cx="1006003" cy="985984"/>
          </a:xfrm>
          <a:prstGeom prst="rect">
            <a:avLst/>
          </a:prstGeom>
        </p:spPr>
      </p:pic>
      <p:sp>
        <p:nvSpPr>
          <p:cNvPr id="11" name="Date Placeholder 10">
            <a:extLst>
              <a:ext uri="{FF2B5EF4-FFF2-40B4-BE49-F238E27FC236}">
                <a16:creationId xmlns:a16="http://schemas.microsoft.com/office/drawing/2014/main" id="{BB81605A-9D53-4611-4FBE-3CE508EDC1F2}"/>
              </a:ext>
            </a:extLst>
          </p:cNvPr>
          <p:cNvSpPr>
            <a:spLocks noGrp="1"/>
          </p:cNvSpPr>
          <p:nvPr>
            <p:ph type="dt" sz="half" idx="10"/>
          </p:nvPr>
        </p:nvSpPr>
        <p:spPr/>
        <p:txBody>
          <a:bodyPr/>
          <a:lstStyle/>
          <a:p>
            <a:fld id="{065AA1C7-36BC-4640-8496-4744E1D886F4}" type="datetime1">
              <a:rPr lang="en-CA" smtClean="0"/>
              <a:t>2024-11-18</a:t>
            </a:fld>
            <a:endParaRPr lang="en-US" dirty="0"/>
          </a:p>
        </p:txBody>
      </p:sp>
      <p:sp>
        <p:nvSpPr>
          <p:cNvPr id="12" name="Slide Number Placeholder 11">
            <a:extLst>
              <a:ext uri="{FF2B5EF4-FFF2-40B4-BE49-F238E27FC236}">
                <a16:creationId xmlns:a16="http://schemas.microsoft.com/office/drawing/2014/main" id="{1F50834F-E89E-DAAA-C27C-4C828C3EB075}"/>
              </a:ext>
            </a:extLst>
          </p:cNvPr>
          <p:cNvSpPr>
            <a:spLocks noGrp="1"/>
          </p:cNvSpPr>
          <p:nvPr>
            <p:ph type="sldNum" sz="quarter" idx="12"/>
          </p:nvPr>
        </p:nvSpPr>
        <p:spPr/>
        <p:txBody>
          <a:bodyPr/>
          <a:lstStyle/>
          <a:p>
            <a:fld id="{E5DBDCAD-C726-D94D-96EA-E460A5E96C33}" type="slidenum">
              <a:rPr lang="en-US" smtClean="0"/>
              <a:t>7</a:t>
            </a:fld>
            <a:endParaRPr lang="en-US" dirty="0"/>
          </a:p>
        </p:txBody>
      </p:sp>
      <p:sp>
        <p:nvSpPr>
          <p:cNvPr id="13" name="Footer Placeholder 12">
            <a:extLst>
              <a:ext uri="{FF2B5EF4-FFF2-40B4-BE49-F238E27FC236}">
                <a16:creationId xmlns:a16="http://schemas.microsoft.com/office/drawing/2014/main" id="{A527C8FD-6D47-0BCD-D17D-D58414DCAA35}"/>
              </a:ext>
            </a:extLst>
          </p:cNvPr>
          <p:cNvSpPr>
            <a:spLocks noGrp="1"/>
          </p:cNvSpPr>
          <p:nvPr>
            <p:ph type="ftr" sz="quarter" idx="11"/>
          </p:nvPr>
        </p:nvSpPr>
        <p:spPr/>
        <p:txBody>
          <a:bodyPr/>
          <a:lstStyle/>
          <a:p>
            <a:r>
              <a:rPr lang="en-US" dirty="0"/>
              <a:t>RTAM Treasurers Report</a:t>
            </a:r>
          </a:p>
        </p:txBody>
      </p:sp>
    </p:spTree>
    <p:extLst>
      <p:ext uri="{BB962C8B-B14F-4D97-AF65-F5344CB8AC3E}">
        <p14:creationId xmlns:p14="http://schemas.microsoft.com/office/powerpoint/2010/main" val="2260011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9C511-E19A-C4BB-862A-7798C6B35DF1}"/>
              </a:ext>
            </a:extLst>
          </p:cNvPr>
          <p:cNvSpPr>
            <a:spLocks noGrp="1"/>
          </p:cNvSpPr>
          <p:nvPr>
            <p:ph type="title"/>
          </p:nvPr>
        </p:nvSpPr>
        <p:spPr>
          <a:xfrm>
            <a:off x="479755" y="163669"/>
            <a:ext cx="10735549" cy="796450"/>
          </a:xfrm>
        </p:spPr>
        <p:txBody>
          <a:bodyPr>
            <a:normAutofit/>
          </a:bodyPr>
          <a:lstStyle/>
          <a:p>
            <a:r>
              <a:rPr lang="en-US" sz="3200" b="1" dirty="0"/>
              <a:t>2024 Audit: Recommendations</a:t>
            </a:r>
          </a:p>
        </p:txBody>
      </p:sp>
      <p:sp>
        <p:nvSpPr>
          <p:cNvPr id="3" name="Content Placeholder 2">
            <a:extLst>
              <a:ext uri="{FF2B5EF4-FFF2-40B4-BE49-F238E27FC236}">
                <a16:creationId xmlns:a16="http://schemas.microsoft.com/office/drawing/2014/main" id="{BC819EBB-9A9E-5A6C-D306-A7B5727CC9C7}"/>
              </a:ext>
            </a:extLst>
          </p:cNvPr>
          <p:cNvSpPr>
            <a:spLocks noGrp="1"/>
          </p:cNvSpPr>
          <p:nvPr>
            <p:ph idx="1"/>
          </p:nvPr>
        </p:nvSpPr>
        <p:spPr>
          <a:xfrm>
            <a:off x="479755" y="960119"/>
            <a:ext cx="11329067" cy="5512119"/>
          </a:xfrm>
        </p:spPr>
        <p:txBody>
          <a:bodyPr>
            <a:noAutofit/>
          </a:bodyPr>
          <a:lstStyle/>
          <a:p>
            <a:pPr marL="0" indent="0" fontAlgn="base">
              <a:spcBef>
                <a:spcPts val="600"/>
              </a:spcBef>
              <a:buNone/>
            </a:pPr>
            <a:r>
              <a:rPr lang="en-US" sz="2000" b="1" i="1" dirty="0">
                <a:effectLst/>
                <a:latin typeface="Arial" panose="020B0604020202020204" pitchFamily="34" charset="0"/>
                <a:ea typeface="Times New Roman" panose="02020603050405020304" pitchFamily="18" charset="0"/>
              </a:rPr>
              <a:t>Dear Board of Directors,</a:t>
            </a:r>
          </a:p>
          <a:p>
            <a:pPr marL="0" indent="0" fontAlgn="base">
              <a:spcBef>
                <a:spcPts val="600"/>
              </a:spcBef>
              <a:buNone/>
            </a:pPr>
            <a:r>
              <a:rPr lang="en-US" sz="2000" i="1" dirty="0">
                <a:effectLst/>
                <a:latin typeface="Arial" panose="020B0604020202020204" pitchFamily="34" charset="0"/>
                <a:ea typeface="Times New Roman" panose="02020603050405020304" pitchFamily="18" charset="0"/>
              </a:rPr>
              <a:t>During our audit for the year ended June 30, 2024, we have made a study of those internal accounting and administrative control procedures that we considered relevant in performing this audit. The objective of an audit is to obtain reasonable assurance whether the financial statements are free of material misstatement, and it is not designed to identify matters that may be of interest to management. Accordingly, an audit would not usually identify all such issues.</a:t>
            </a:r>
          </a:p>
          <a:p>
            <a:pPr marL="0" indent="0" fontAlgn="base">
              <a:spcBef>
                <a:spcPts val="600"/>
              </a:spcBef>
              <a:buNone/>
            </a:pPr>
            <a:r>
              <a:rPr lang="en-US" sz="2000" i="1" dirty="0">
                <a:effectLst/>
                <a:latin typeface="Arial" panose="020B0604020202020204" pitchFamily="34" charset="0"/>
                <a:ea typeface="Times New Roman" panose="02020603050405020304" pitchFamily="18" charset="0"/>
              </a:rPr>
              <a:t>As a result of our observations, we are pleased to report that there were no major areas of concern that came to our attention during the audit, except for those items which are recommended below.</a:t>
            </a:r>
          </a:p>
          <a:p>
            <a:pPr marL="0" indent="0" fontAlgn="base">
              <a:spcBef>
                <a:spcPts val="600"/>
              </a:spcBef>
              <a:buNone/>
            </a:pPr>
            <a:r>
              <a:rPr lang="en-US" sz="2000" b="1" i="1" dirty="0">
                <a:effectLst/>
                <a:latin typeface="Arial" panose="020B0604020202020204" pitchFamily="34" charset="0"/>
                <a:ea typeface="Times New Roman" panose="02020603050405020304" pitchFamily="18" charset="0"/>
              </a:rPr>
              <a:t>-Reid and Miller Accountants</a:t>
            </a:r>
          </a:p>
          <a:p>
            <a:pPr marL="0" indent="0" fontAlgn="base">
              <a:spcBef>
                <a:spcPts val="600"/>
              </a:spcBef>
              <a:buNone/>
            </a:pPr>
            <a:endParaRPr lang="en-US" sz="1500" b="1" i="1" dirty="0">
              <a:effectLst/>
              <a:latin typeface="Arial" panose="020B0604020202020204" pitchFamily="34" charset="0"/>
              <a:ea typeface="Times New Roman" panose="02020603050405020304" pitchFamily="18" charset="0"/>
            </a:endParaRPr>
          </a:p>
          <a:p>
            <a:pPr marL="0" indent="0" fontAlgn="base">
              <a:spcBef>
                <a:spcPts val="600"/>
              </a:spcBef>
              <a:buNone/>
            </a:pPr>
            <a:r>
              <a:rPr lang="en-US" sz="1600" dirty="0">
                <a:effectLst/>
                <a:latin typeface="Arial" panose="020B0604020202020204" pitchFamily="34" charset="0"/>
                <a:ea typeface="Times New Roman" panose="02020603050405020304" pitchFamily="18" charset="0"/>
              </a:rPr>
              <a:t>1. Add the monthly cheque log and formal signature to the review by the Treasurer for the Board of Directors</a:t>
            </a:r>
          </a:p>
          <a:p>
            <a:pPr marL="0" indent="0" fontAlgn="base">
              <a:spcBef>
                <a:spcPts val="600"/>
              </a:spcBef>
              <a:buNone/>
            </a:pPr>
            <a:r>
              <a:rPr lang="en-US" sz="1600" dirty="0">
                <a:effectLst/>
                <a:latin typeface="Arial" panose="020B0604020202020204" pitchFamily="34" charset="0"/>
                <a:ea typeface="Times New Roman" panose="02020603050405020304" pitchFamily="18" charset="0"/>
              </a:rPr>
              <a:t>2. Randomly review the payroll submissions to PayWorks </a:t>
            </a:r>
          </a:p>
          <a:p>
            <a:pPr marL="0" indent="0" fontAlgn="base">
              <a:spcBef>
                <a:spcPts val="600"/>
              </a:spcBef>
              <a:buNone/>
            </a:pPr>
            <a:r>
              <a:rPr lang="en-US" sz="1600" dirty="0">
                <a:effectLst/>
                <a:latin typeface="Arial" panose="020B0604020202020204" pitchFamily="34" charset="0"/>
                <a:ea typeface="Times New Roman" panose="02020603050405020304" pitchFamily="18" charset="0"/>
              </a:rPr>
              <a:t>3. Set an authorization limit for the office. Currently there is no limit, however there is the requirement to have a Board motion and approval before spending money. Ensuring both are being done will take RTAM to the highest level of safety and protection.</a:t>
            </a:r>
          </a:p>
          <a:p>
            <a:pPr marL="0" indent="0" fontAlgn="base">
              <a:spcBef>
                <a:spcPts val="600"/>
              </a:spcBef>
              <a:buNone/>
            </a:pPr>
            <a:r>
              <a:rPr lang="en-US" sz="1600" dirty="0">
                <a:effectLst/>
                <a:latin typeface="Arial" panose="020B0604020202020204" pitchFamily="34" charset="0"/>
                <a:ea typeface="Times New Roman" panose="02020603050405020304" pitchFamily="18" charset="0"/>
              </a:rPr>
              <a:t>4. While employees signed contracts with the credit card company for the RTAM credit card, employees should also have an RTAM contract for credit card use as well.</a:t>
            </a:r>
          </a:p>
          <a:p>
            <a:pPr marL="0" indent="0" fontAlgn="base">
              <a:spcBef>
                <a:spcPts val="600"/>
              </a:spcBef>
              <a:buNone/>
            </a:pPr>
            <a:r>
              <a:rPr lang="en-US" sz="1800" b="1" u="sng" dirty="0">
                <a:latin typeface="Arial" panose="020B0604020202020204" pitchFamily="34" charset="0"/>
                <a:ea typeface="Times New Roman" panose="02020603050405020304" pitchFamily="18" charset="0"/>
              </a:rPr>
              <a:t>T</a:t>
            </a:r>
            <a:r>
              <a:rPr lang="en-US" sz="1800" b="1" u="sng" dirty="0">
                <a:effectLst/>
                <a:latin typeface="Arial" panose="020B0604020202020204" pitchFamily="34" charset="0"/>
                <a:ea typeface="Times New Roman" panose="02020603050405020304" pitchFamily="18" charset="0"/>
              </a:rPr>
              <a:t>he recommendations have been implemented or will be for the December 2024 Treasurers report to the Board</a:t>
            </a:r>
            <a:r>
              <a:rPr lang="en-US" sz="1600" b="1" u="sng" dirty="0">
                <a:effectLst/>
                <a:latin typeface="Arial" panose="020B0604020202020204" pitchFamily="34" charset="0"/>
                <a:ea typeface="Times New Roman" panose="02020603050405020304" pitchFamily="18" charset="0"/>
              </a:rPr>
              <a:t>.</a:t>
            </a:r>
            <a:endParaRPr lang="en-CA" sz="1600" b="1" u="sng" dirty="0">
              <a:effectLst/>
              <a:latin typeface="Arial" panose="020B0604020202020204" pitchFamily="34" charset="0"/>
              <a:ea typeface="Times New Roman" panose="02020603050405020304" pitchFamily="18" charset="0"/>
            </a:endParaRPr>
          </a:p>
        </p:txBody>
      </p:sp>
      <p:pic>
        <p:nvPicPr>
          <p:cNvPr id="4" name="Picture 3">
            <a:extLst>
              <a:ext uri="{FF2B5EF4-FFF2-40B4-BE49-F238E27FC236}">
                <a16:creationId xmlns:a16="http://schemas.microsoft.com/office/drawing/2014/main" id="{C1B8C2B5-8D13-43E9-880B-213C4371A138}"/>
              </a:ext>
            </a:extLst>
          </p:cNvPr>
          <p:cNvPicPr>
            <a:picLocks noChangeAspect="1"/>
          </p:cNvPicPr>
          <p:nvPr/>
        </p:nvPicPr>
        <p:blipFill>
          <a:blip r:embed="rId2"/>
          <a:stretch>
            <a:fillRect/>
          </a:stretch>
        </p:blipFill>
        <p:spPr>
          <a:xfrm>
            <a:off x="10807750" y="163669"/>
            <a:ext cx="1115836" cy="1093631"/>
          </a:xfrm>
          <a:prstGeom prst="rect">
            <a:avLst/>
          </a:prstGeom>
        </p:spPr>
      </p:pic>
      <p:sp>
        <p:nvSpPr>
          <p:cNvPr id="5" name="Date Placeholder 4">
            <a:extLst>
              <a:ext uri="{FF2B5EF4-FFF2-40B4-BE49-F238E27FC236}">
                <a16:creationId xmlns:a16="http://schemas.microsoft.com/office/drawing/2014/main" id="{7C4DC8F2-AD3A-9A97-87B6-0DF45096B296}"/>
              </a:ext>
            </a:extLst>
          </p:cNvPr>
          <p:cNvSpPr>
            <a:spLocks noGrp="1"/>
          </p:cNvSpPr>
          <p:nvPr>
            <p:ph type="dt" sz="half" idx="10"/>
          </p:nvPr>
        </p:nvSpPr>
        <p:spPr/>
        <p:txBody>
          <a:bodyPr/>
          <a:lstStyle/>
          <a:p>
            <a:fld id="{27C14498-C545-9E4F-8AF4-6A39FFAD399F}" type="datetime1">
              <a:rPr lang="en-CA" smtClean="0"/>
              <a:t>2024-11-18</a:t>
            </a:fld>
            <a:endParaRPr lang="en-US" dirty="0"/>
          </a:p>
        </p:txBody>
      </p:sp>
      <p:sp>
        <p:nvSpPr>
          <p:cNvPr id="6" name="Slide Number Placeholder 5">
            <a:extLst>
              <a:ext uri="{FF2B5EF4-FFF2-40B4-BE49-F238E27FC236}">
                <a16:creationId xmlns:a16="http://schemas.microsoft.com/office/drawing/2014/main" id="{C64283F8-BD62-F46F-5394-55A261AAFC8F}"/>
              </a:ext>
            </a:extLst>
          </p:cNvPr>
          <p:cNvSpPr>
            <a:spLocks noGrp="1"/>
          </p:cNvSpPr>
          <p:nvPr>
            <p:ph type="sldNum" sz="quarter" idx="12"/>
          </p:nvPr>
        </p:nvSpPr>
        <p:spPr/>
        <p:txBody>
          <a:bodyPr/>
          <a:lstStyle/>
          <a:p>
            <a:fld id="{E5DBDCAD-C726-D94D-96EA-E460A5E96C33}" type="slidenum">
              <a:rPr lang="en-US" smtClean="0"/>
              <a:t>8</a:t>
            </a:fld>
            <a:endParaRPr lang="en-US" dirty="0"/>
          </a:p>
        </p:txBody>
      </p:sp>
      <p:sp>
        <p:nvSpPr>
          <p:cNvPr id="7" name="Footer Placeholder 6">
            <a:extLst>
              <a:ext uri="{FF2B5EF4-FFF2-40B4-BE49-F238E27FC236}">
                <a16:creationId xmlns:a16="http://schemas.microsoft.com/office/drawing/2014/main" id="{DE759577-5F6C-A5AC-C45A-CB2026CAABA8}"/>
              </a:ext>
            </a:extLst>
          </p:cNvPr>
          <p:cNvSpPr>
            <a:spLocks noGrp="1"/>
          </p:cNvSpPr>
          <p:nvPr>
            <p:ph type="ftr" sz="quarter" idx="11"/>
          </p:nvPr>
        </p:nvSpPr>
        <p:spPr/>
        <p:txBody>
          <a:bodyPr/>
          <a:lstStyle/>
          <a:p>
            <a:r>
              <a:rPr lang="en-US" dirty="0"/>
              <a:t>RTAM Treasurers Report</a:t>
            </a:r>
          </a:p>
        </p:txBody>
      </p:sp>
    </p:spTree>
    <p:extLst>
      <p:ext uri="{BB962C8B-B14F-4D97-AF65-F5344CB8AC3E}">
        <p14:creationId xmlns:p14="http://schemas.microsoft.com/office/powerpoint/2010/main" val="3587654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D5392-25CD-CB1B-779F-CE171E8E392A}"/>
              </a:ext>
            </a:extLst>
          </p:cNvPr>
          <p:cNvSpPr>
            <a:spLocks noGrp="1"/>
          </p:cNvSpPr>
          <p:nvPr>
            <p:ph type="title"/>
          </p:nvPr>
        </p:nvSpPr>
        <p:spPr>
          <a:xfrm>
            <a:off x="838200" y="340964"/>
            <a:ext cx="10515600" cy="1611822"/>
          </a:xfrm>
        </p:spPr>
        <p:txBody>
          <a:bodyPr>
            <a:normAutofit/>
          </a:bodyPr>
          <a:lstStyle/>
          <a:p>
            <a:r>
              <a:rPr lang="en-US" sz="3600" b="1" dirty="0"/>
              <a:t>Audit / Motion</a:t>
            </a:r>
            <a:br>
              <a:rPr lang="en-US" dirty="0"/>
            </a:br>
            <a:endParaRPr lang="en-US" b="1" dirty="0"/>
          </a:p>
        </p:txBody>
      </p:sp>
      <p:pic>
        <p:nvPicPr>
          <p:cNvPr id="4" name="Picture 3">
            <a:extLst>
              <a:ext uri="{FF2B5EF4-FFF2-40B4-BE49-F238E27FC236}">
                <a16:creationId xmlns:a16="http://schemas.microsoft.com/office/drawing/2014/main" id="{209FEFE5-2B0A-46BA-B5FE-91A3A468016B}"/>
              </a:ext>
            </a:extLst>
          </p:cNvPr>
          <p:cNvPicPr>
            <a:picLocks noChangeAspect="1"/>
          </p:cNvPicPr>
          <p:nvPr/>
        </p:nvPicPr>
        <p:blipFill>
          <a:blip r:embed="rId2"/>
          <a:stretch>
            <a:fillRect/>
          </a:stretch>
        </p:blipFill>
        <p:spPr>
          <a:xfrm>
            <a:off x="10944186" y="125787"/>
            <a:ext cx="1225402" cy="1201016"/>
          </a:xfrm>
          <a:prstGeom prst="rect">
            <a:avLst/>
          </a:prstGeom>
        </p:spPr>
      </p:pic>
      <p:graphicFrame>
        <p:nvGraphicFramePr>
          <p:cNvPr id="5" name="Table 4">
            <a:extLst>
              <a:ext uri="{FF2B5EF4-FFF2-40B4-BE49-F238E27FC236}">
                <a16:creationId xmlns:a16="http://schemas.microsoft.com/office/drawing/2014/main" id="{300EB147-4E7F-A4F0-F93F-C775664C76F3}"/>
              </a:ext>
            </a:extLst>
          </p:cNvPr>
          <p:cNvGraphicFramePr>
            <a:graphicFrameLocks noGrp="1"/>
          </p:cNvGraphicFramePr>
          <p:nvPr>
            <p:extLst>
              <p:ext uri="{D42A27DB-BD31-4B8C-83A1-F6EECF244321}">
                <p14:modId xmlns:p14="http://schemas.microsoft.com/office/powerpoint/2010/main" val="1423311072"/>
              </p:ext>
            </p:extLst>
          </p:nvPr>
        </p:nvGraphicFramePr>
        <p:xfrm>
          <a:off x="892969" y="1753425"/>
          <a:ext cx="10406062" cy="1611822"/>
        </p:xfrm>
        <a:graphic>
          <a:graphicData uri="http://schemas.openxmlformats.org/drawingml/2006/table">
            <a:tbl>
              <a:tblPr firstRow="1" bandRow="1">
                <a:tableStyleId>{5C22544A-7EE6-4342-B048-85BDC9FD1C3A}</a:tableStyleId>
              </a:tblPr>
              <a:tblGrid>
                <a:gridCol w="10406062">
                  <a:extLst>
                    <a:ext uri="{9D8B030D-6E8A-4147-A177-3AD203B41FA5}">
                      <a16:colId xmlns:a16="http://schemas.microsoft.com/office/drawing/2014/main" val="3783314034"/>
                    </a:ext>
                  </a:extLst>
                </a:gridCol>
              </a:tblGrid>
              <a:tr h="1611822">
                <a:tc>
                  <a:txBody>
                    <a:bodyPr/>
                    <a:lstStyle/>
                    <a:p>
                      <a:pPr marL="0" indent="0">
                        <a:buNone/>
                      </a:pPr>
                      <a:r>
                        <a:rPr lang="en-CA" sz="2800" i="1" kern="100" dirty="0">
                          <a:effectLst/>
                          <a:latin typeface="Calibri" panose="020F0502020204030204" pitchFamily="34" charset="0"/>
                          <a:ea typeface="Calibri" panose="020F0502020204030204" pitchFamily="34" charset="0"/>
                          <a:cs typeface="Times New Roman" panose="02020603050405020304" pitchFamily="18" charset="0"/>
                        </a:rPr>
                        <a:t>Moved by Jocelyne Fraser (Board) ,   seconded by ________________   </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CA" sz="2800" i="1" kern="100" dirty="0">
                          <a:effectLst/>
                          <a:latin typeface="Calibri" panose="020F0502020204030204" pitchFamily="34" charset="0"/>
                          <a:ea typeface="Calibri" panose="020F0502020204030204" pitchFamily="34" charset="0"/>
                          <a:cs typeface="Times New Roman" panose="02020603050405020304" pitchFamily="18" charset="0"/>
                        </a:rPr>
                        <a:t>that the information provided from the </a:t>
                      </a:r>
                      <a:r>
                        <a:rPr lang="en-CA" sz="2800" i="1" kern="100" dirty="0">
                          <a:latin typeface="Calibri" panose="020F0502020204030204" pitchFamily="34" charset="0"/>
                          <a:ea typeface="Calibri" panose="020F0502020204030204" pitchFamily="34" charset="0"/>
                          <a:cs typeface="Times New Roman" panose="02020603050405020304" pitchFamily="18" charset="0"/>
                        </a:rPr>
                        <a:t>RTAM </a:t>
                      </a:r>
                      <a:r>
                        <a:rPr lang="en-CA" sz="2800" i="1" kern="100" dirty="0">
                          <a:effectLst/>
                          <a:latin typeface="Calibri" panose="020F0502020204030204" pitchFamily="34" charset="0"/>
                          <a:ea typeface="Calibri" panose="020F0502020204030204" pitchFamily="34" charset="0"/>
                          <a:cs typeface="Times New Roman" panose="02020603050405020304" pitchFamily="18" charset="0"/>
                        </a:rPr>
                        <a:t>auditor’s report for 2023-2024 be received.  </a:t>
                      </a:r>
                      <a:endParaRPr lang="en-US" dirty="0"/>
                    </a:p>
                  </a:txBody>
                  <a:tcPr/>
                </a:tc>
                <a:extLst>
                  <a:ext uri="{0D108BD9-81ED-4DB2-BD59-A6C34878D82A}">
                    <a16:rowId xmlns:a16="http://schemas.microsoft.com/office/drawing/2014/main" val="1616944835"/>
                  </a:ext>
                </a:extLst>
              </a:tr>
            </a:tbl>
          </a:graphicData>
        </a:graphic>
      </p:graphicFrame>
      <p:sp>
        <p:nvSpPr>
          <p:cNvPr id="9" name="TextBox 8">
            <a:extLst>
              <a:ext uri="{FF2B5EF4-FFF2-40B4-BE49-F238E27FC236}">
                <a16:creationId xmlns:a16="http://schemas.microsoft.com/office/drawing/2014/main" id="{1351CE04-AE3A-2399-BA08-6C6535C56944}"/>
              </a:ext>
            </a:extLst>
          </p:cNvPr>
          <p:cNvSpPr txBox="1"/>
          <p:nvPr/>
        </p:nvSpPr>
        <p:spPr>
          <a:xfrm>
            <a:off x="892969" y="3929063"/>
            <a:ext cx="10265569" cy="2215991"/>
          </a:xfrm>
          <a:prstGeom prst="rect">
            <a:avLst/>
          </a:prstGeom>
          <a:noFill/>
        </p:spPr>
        <p:txBody>
          <a:bodyPr wrap="square" rtlCol="0">
            <a:spAutoFit/>
          </a:bodyPr>
          <a:lstStyle/>
          <a:p>
            <a:r>
              <a:rPr lang="en-US" sz="2400" b="1" dirty="0"/>
              <a:t>NOTE: </a:t>
            </a:r>
          </a:p>
          <a:p>
            <a:pPr marL="342900" indent="-342900">
              <a:buAutoNum type="arabicPeriod"/>
            </a:pPr>
            <a:r>
              <a:rPr lang="en-US" sz="2400" dirty="0"/>
              <a:t>If any member would like to see and read the auditors report, you can speak with the RTAM office to make an appointment.</a:t>
            </a:r>
          </a:p>
          <a:p>
            <a:pPr marL="342900" indent="-342900">
              <a:buAutoNum type="arabicPeriod"/>
            </a:pPr>
            <a:r>
              <a:rPr lang="en-US" sz="2400" dirty="0"/>
              <a:t>If you have specific questions about the information provided please text the RTAM office and they will endeavor to provide you with a response. </a:t>
            </a:r>
          </a:p>
          <a:p>
            <a:endParaRPr lang="en-US" dirty="0"/>
          </a:p>
        </p:txBody>
      </p:sp>
      <p:sp>
        <p:nvSpPr>
          <p:cNvPr id="10" name="Date Placeholder 9">
            <a:extLst>
              <a:ext uri="{FF2B5EF4-FFF2-40B4-BE49-F238E27FC236}">
                <a16:creationId xmlns:a16="http://schemas.microsoft.com/office/drawing/2014/main" id="{BA1E7AE7-5F8E-D7F2-C930-F86CFBD3AE96}"/>
              </a:ext>
            </a:extLst>
          </p:cNvPr>
          <p:cNvSpPr>
            <a:spLocks noGrp="1"/>
          </p:cNvSpPr>
          <p:nvPr>
            <p:ph type="dt" sz="half" idx="10"/>
          </p:nvPr>
        </p:nvSpPr>
        <p:spPr/>
        <p:txBody>
          <a:bodyPr/>
          <a:lstStyle/>
          <a:p>
            <a:fld id="{F4034612-0793-BD4A-97D0-DC6FC5663821}" type="datetime1">
              <a:rPr lang="en-CA" smtClean="0"/>
              <a:t>2024-11-18</a:t>
            </a:fld>
            <a:endParaRPr lang="en-US" dirty="0"/>
          </a:p>
        </p:txBody>
      </p:sp>
      <p:sp>
        <p:nvSpPr>
          <p:cNvPr id="11" name="Slide Number Placeholder 10">
            <a:extLst>
              <a:ext uri="{FF2B5EF4-FFF2-40B4-BE49-F238E27FC236}">
                <a16:creationId xmlns:a16="http://schemas.microsoft.com/office/drawing/2014/main" id="{0C7F7D35-1443-33AF-A179-67DEDDBA6C5A}"/>
              </a:ext>
            </a:extLst>
          </p:cNvPr>
          <p:cNvSpPr>
            <a:spLocks noGrp="1"/>
          </p:cNvSpPr>
          <p:nvPr>
            <p:ph type="sldNum" sz="quarter" idx="12"/>
          </p:nvPr>
        </p:nvSpPr>
        <p:spPr/>
        <p:txBody>
          <a:bodyPr/>
          <a:lstStyle/>
          <a:p>
            <a:fld id="{E5DBDCAD-C726-D94D-96EA-E460A5E96C33}" type="slidenum">
              <a:rPr lang="en-US" smtClean="0"/>
              <a:t>9</a:t>
            </a:fld>
            <a:endParaRPr lang="en-US" dirty="0"/>
          </a:p>
        </p:txBody>
      </p:sp>
      <p:sp>
        <p:nvSpPr>
          <p:cNvPr id="12" name="Footer Placeholder 11">
            <a:extLst>
              <a:ext uri="{FF2B5EF4-FFF2-40B4-BE49-F238E27FC236}">
                <a16:creationId xmlns:a16="http://schemas.microsoft.com/office/drawing/2014/main" id="{0A46D172-C425-BF36-E1A1-54C44BA9A57C}"/>
              </a:ext>
            </a:extLst>
          </p:cNvPr>
          <p:cNvSpPr>
            <a:spLocks noGrp="1"/>
          </p:cNvSpPr>
          <p:nvPr>
            <p:ph type="ftr" sz="quarter" idx="11"/>
          </p:nvPr>
        </p:nvSpPr>
        <p:spPr/>
        <p:txBody>
          <a:bodyPr/>
          <a:lstStyle/>
          <a:p>
            <a:r>
              <a:rPr lang="en-US" dirty="0"/>
              <a:t>RTAM Treasurers Report</a:t>
            </a:r>
          </a:p>
        </p:txBody>
      </p:sp>
    </p:spTree>
    <p:extLst>
      <p:ext uri="{BB962C8B-B14F-4D97-AF65-F5344CB8AC3E}">
        <p14:creationId xmlns:p14="http://schemas.microsoft.com/office/powerpoint/2010/main" val="1581890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ca1a2b4-4430-4b0a-9145-5a580db509ae" xsi:nil="true"/>
    <lcf76f155ced4ddcb4097134ff3c332f xmlns="b9ef68c3-a7dd-4318-8a8c-32aa2af13b4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3FE1228FF5B8429A1ACAABA80E5A4E" ma:contentTypeVersion="15" ma:contentTypeDescription="Create a new document." ma:contentTypeScope="" ma:versionID="c0585e57d67eab27ef7d88c61f5a6517">
  <xsd:schema xmlns:xsd="http://www.w3.org/2001/XMLSchema" xmlns:xs="http://www.w3.org/2001/XMLSchema" xmlns:p="http://schemas.microsoft.com/office/2006/metadata/properties" xmlns:ns2="b9ef68c3-a7dd-4318-8a8c-32aa2af13b40" xmlns:ns3="fca1a2b4-4430-4b0a-9145-5a580db509ae" targetNamespace="http://schemas.microsoft.com/office/2006/metadata/properties" ma:root="true" ma:fieldsID="f5a59ce9efd31ad8fe9fdcc0471179da" ns2:_="" ns3:_="">
    <xsd:import namespace="b9ef68c3-a7dd-4318-8a8c-32aa2af13b40"/>
    <xsd:import namespace="fca1a2b4-4430-4b0a-9145-5a580db509a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ef68c3-a7dd-4318-8a8c-32aa2af13b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e9e7216c-72e1-4a05-bcb5-3f8752def142"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DateTaken" ma:index="22"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ca1a2b4-4430-4b0a-9145-5a580db509a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64a6bed0-c00c-4830-a676-f730f70c0454}" ma:internalName="TaxCatchAll" ma:showField="CatchAllData" ma:web="fca1a2b4-4430-4b0a-9145-5a580db509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190E27-36CF-45A2-A670-E9681F7083DB}">
  <ds:schemaRefs>
    <ds:schemaRef ds:uri="b9ef68c3-a7dd-4318-8a8c-32aa2af13b40"/>
    <ds:schemaRef ds:uri="fca1a2b4-4430-4b0a-9145-5a580db509a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26A2873-1E35-48FA-909B-0D8EB32C6194}">
  <ds:schemaRefs>
    <ds:schemaRef ds:uri="http://schemas.microsoft.com/sharepoint/v3/contenttype/forms"/>
  </ds:schemaRefs>
</ds:datastoreItem>
</file>

<file path=customXml/itemProps3.xml><?xml version="1.0" encoding="utf-8"?>
<ds:datastoreItem xmlns:ds="http://schemas.openxmlformats.org/officeDocument/2006/customXml" ds:itemID="{8636AB83-CA62-41EC-9549-8C739CBBC17E}">
  <ds:schemaRefs>
    <ds:schemaRef ds:uri="b9ef68c3-a7dd-4318-8a8c-32aa2af13b40"/>
    <ds:schemaRef ds:uri="fca1a2b4-4430-4b0a-9145-5a580db509a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507</TotalTime>
  <Words>1816</Words>
  <Application>Microsoft Office PowerPoint</Application>
  <PresentationFormat>Widescreen</PresentationFormat>
  <Paragraphs>362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Aptos Display</vt:lpstr>
      <vt:lpstr>Arial</vt:lpstr>
      <vt:lpstr>Calibri</vt:lpstr>
      <vt:lpstr>Office Theme</vt:lpstr>
      <vt:lpstr>Jocelyne Fraser November 20, 2024 Annual General Meeting</vt:lpstr>
      <vt:lpstr>2022-2023 Audit / Update </vt:lpstr>
      <vt:lpstr>2024 Audit Report / Revenues ( dates )</vt:lpstr>
      <vt:lpstr>2024 Audit Report / Expenses ( dates )</vt:lpstr>
      <vt:lpstr>2024 Audit Report / Expenses ( dates )</vt:lpstr>
      <vt:lpstr>2024 Audit : RTAM Investments </vt:lpstr>
      <vt:lpstr>2024 Audit: Chapters</vt:lpstr>
      <vt:lpstr>2024 Audit: Recommendations</vt:lpstr>
      <vt:lpstr>Audit / Motion </vt:lpstr>
      <vt:lpstr>Auditors 2025-2026</vt:lpstr>
      <vt:lpstr>Membership Fee</vt:lpstr>
      <vt:lpstr>Membership Fee / Motion </vt:lpstr>
      <vt:lpstr> Reimbursement Amounts   </vt:lpstr>
      <vt:lpstr>Reimbursement Amounts / Motion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Treasurer’s Report</dc:title>
  <dc:creator>Mackenzie Corrigan</dc:creator>
  <cp:lastModifiedBy>Sean Seywright</cp:lastModifiedBy>
  <cp:revision>19</cp:revision>
  <cp:lastPrinted>2024-11-13T18:49:28Z</cp:lastPrinted>
  <dcterms:created xsi:type="dcterms:W3CDTF">2024-04-14T01:41:12Z</dcterms:created>
  <dcterms:modified xsi:type="dcterms:W3CDTF">2024-11-18T23:02:52Z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0x010100513FE1228FF5B8429A1ACAABA80E5A4E</vt:lpwstr>
  </property>
  <property fmtid="{D5CDD505-2E9C-101B-9397-08002B2CF9AE}" pid="3" name="Order">
    <vt:r8>20100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MediaServiceImageTags">
    <vt:lpwstr/>
  </property>
</Properties>
</file>